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6" r:id="rId2"/>
    <p:sldId id="265" r:id="rId3"/>
    <p:sldId id="310" r:id="rId4"/>
    <p:sldId id="311" r:id="rId5"/>
    <p:sldId id="312" r:id="rId6"/>
    <p:sldId id="313" r:id="rId7"/>
    <p:sldId id="314" r:id="rId8"/>
    <p:sldId id="315" r:id="rId9"/>
    <p:sldId id="317" r:id="rId10"/>
    <p:sldId id="302" r:id="rId11"/>
    <p:sldId id="307" r:id="rId12"/>
    <p:sldId id="301" r:id="rId13"/>
    <p:sldId id="286" r:id="rId14"/>
    <p:sldId id="303" r:id="rId15"/>
    <p:sldId id="304" r:id="rId16"/>
    <p:sldId id="305" r:id="rId17"/>
    <p:sldId id="306" r:id="rId18"/>
    <p:sldId id="258" r:id="rId19"/>
    <p:sldId id="259" r:id="rId20"/>
    <p:sldId id="296" r:id="rId21"/>
    <p:sldId id="267" r:id="rId22"/>
    <p:sldId id="268" r:id="rId23"/>
    <p:sldId id="269" r:id="rId24"/>
    <p:sldId id="308" r:id="rId25"/>
    <p:sldId id="270" r:id="rId26"/>
    <p:sldId id="288" r:id="rId27"/>
    <p:sldId id="289" r:id="rId28"/>
    <p:sldId id="290" r:id="rId29"/>
    <p:sldId id="271" r:id="rId30"/>
    <p:sldId id="272" r:id="rId31"/>
    <p:sldId id="273" r:id="rId32"/>
    <p:sldId id="309" r:id="rId33"/>
    <p:sldId id="291" r:id="rId34"/>
    <p:sldId id="292" r:id="rId35"/>
    <p:sldId id="261" r:id="rId36"/>
    <p:sldId id="262" r:id="rId37"/>
    <p:sldId id="263" r:id="rId38"/>
    <p:sldId id="293" r:id="rId39"/>
    <p:sldId id="295" r:id="rId40"/>
    <p:sldId id="280" r:id="rId41"/>
    <p:sldId id="281" r:id="rId42"/>
    <p:sldId id="282" r:id="rId43"/>
    <p:sldId id="277" r:id="rId44"/>
    <p:sldId id="274" r:id="rId45"/>
    <p:sldId id="284" r:id="rId46"/>
    <p:sldId id="287" r:id="rId47"/>
    <p:sldId id="294" r:id="rId48"/>
    <p:sldId id="257" r:id="rId49"/>
    <p:sldId id="275"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10" autoAdjust="0"/>
    <p:restoredTop sz="89325"/>
  </p:normalViewPr>
  <p:slideViewPr>
    <p:cSldViewPr snapToGrid="0">
      <p:cViewPr varScale="1">
        <p:scale>
          <a:sx n="144" d="100"/>
          <a:sy n="144" d="100"/>
        </p:scale>
        <p:origin x="536" y="192"/>
      </p:cViewPr>
      <p:guideLst/>
    </p:cSldViewPr>
  </p:slideViewPr>
  <p:outlineViewPr>
    <p:cViewPr>
      <p:scale>
        <a:sx n="33" d="100"/>
        <a:sy n="33" d="100"/>
      </p:scale>
      <p:origin x="0" y="-40416"/>
    </p:cViewPr>
  </p:outlineViewPr>
  <p:notesTextViewPr>
    <p:cViewPr>
      <p:scale>
        <a:sx n="1" d="1"/>
        <a:sy n="1" d="1"/>
      </p:scale>
      <p:origin x="0" y="0"/>
    </p:cViewPr>
  </p:notesTextViewPr>
  <p:sorterViewPr>
    <p:cViewPr>
      <p:scale>
        <a:sx n="82" d="100"/>
        <a:sy n="82" d="100"/>
      </p:scale>
      <p:origin x="0" y="0"/>
    </p:cViewPr>
  </p:sorterViewPr>
  <p:notesViewPr>
    <p:cSldViewPr snapToGrid="0">
      <p:cViewPr varScale="1">
        <p:scale>
          <a:sx n="169" d="100"/>
          <a:sy n="169" d="100"/>
        </p:scale>
        <p:origin x="2696"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5F4E45-47F9-414C-82D7-04FC01299594}" type="datetimeFigureOut">
              <a:rPr lang="en-US"/>
              <a:t>9/2/16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B43E0F-0837-4C2C-8CB2-F1182699BE1D}" type="slidenum">
              <a:rPr lang="en-US"/>
              <a:t>‹#›</a:t>
            </a:fld>
            <a:endParaRPr lang="en-US"/>
          </a:p>
        </p:txBody>
      </p:sp>
    </p:spTree>
    <p:extLst>
      <p:ext uri="{BB962C8B-B14F-4D97-AF65-F5344CB8AC3E}">
        <p14:creationId xmlns:p14="http://schemas.microsoft.com/office/powerpoint/2010/main" val="1175613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B43E0F-0837-4C2C-8CB2-F1182699BE1D}" type="slidenum">
              <a:rPr lang="en-US"/>
              <a:t>2</a:t>
            </a:fld>
            <a:endParaRPr lang="en-US"/>
          </a:p>
        </p:txBody>
      </p:sp>
    </p:spTree>
    <p:extLst>
      <p:ext uri="{BB962C8B-B14F-4D97-AF65-F5344CB8AC3E}">
        <p14:creationId xmlns:p14="http://schemas.microsoft.com/office/powerpoint/2010/main" val="42883150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B43E0F-0837-4C2C-8CB2-F1182699BE1D}" type="slidenum">
              <a:rPr lang="en-US" smtClean="0"/>
              <a:t>11</a:t>
            </a:fld>
            <a:endParaRPr lang="en-US"/>
          </a:p>
        </p:txBody>
      </p:sp>
    </p:spTree>
    <p:extLst>
      <p:ext uri="{BB962C8B-B14F-4D97-AF65-F5344CB8AC3E}">
        <p14:creationId xmlns:p14="http://schemas.microsoft.com/office/powerpoint/2010/main" val="1413658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pic of Emory </a:t>
            </a:r>
            <a:r>
              <a:rPr lang="en-US" dirty="0">
                <a:sym typeface="Wingdings"/>
              </a:rPr>
              <a:t></a:t>
            </a:r>
            <a:endParaRPr lang="en-US" dirty="0"/>
          </a:p>
        </p:txBody>
      </p:sp>
      <p:sp>
        <p:nvSpPr>
          <p:cNvPr id="4" name="Slide Number Placeholder 3"/>
          <p:cNvSpPr>
            <a:spLocks noGrp="1"/>
          </p:cNvSpPr>
          <p:nvPr>
            <p:ph type="sldNum" sz="quarter" idx="10"/>
          </p:nvPr>
        </p:nvSpPr>
        <p:spPr/>
        <p:txBody>
          <a:bodyPr/>
          <a:lstStyle/>
          <a:p>
            <a:fld id="{D3B43E0F-0837-4C2C-8CB2-F1182699BE1D}" type="slidenum">
              <a:rPr lang="en-US" smtClean="0"/>
              <a:t>12</a:t>
            </a:fld>
            <a:endParaRPr lang="en-US"/>
          </a:p>
        </p:txBody>
      </p:sp>
    </p:spTree>
    <p:extLst>
      <p:ext uri="{BB962C8B-B14F-4D97-AF65-F5344CB8AC3E}">
        <p14:creationId xmlns:p14="http://schemas.microsoft.com/office/powerpoint/2010/main" val="1393453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Need headshots of </a:t>
            </a:r>
            <a:r>
              <a:rPr lang="en-US" b="1" dirty="0" err="1"/>
              <a:t>Farrugia</a:t>
            </a:r>
            <a:r>
              <a:rPr lang="en-US" b="1" dirty="0"/>
              <a:t> and McCook</a:t>
            </a:r>
          </a:p>
          <a:p>
            <a:endParaRPr lang="en-US" dirty="0"/>
          </a:p>
          <a:p>
            <a:endParaRPr lang="en-US" dirty="0"/>
          </a:p>
          <a:p>
            <a:endParaRPr lang="en-US" dirty="0"/>
          </a:p>
          <a:p>
            <a:endParaRPr lang="en-US" dirty="0"/>
          </a:p>
          <a:p>
            <a:r>
              <a:rPr lang="en-US" dirty="0"/>
              <a:t>Critical Infrastructure Resiliency Institute (CIRI)</a:t>
            </a:r>
          </a:p>
        </p:txBody>
      </p:sp>
      <p:sp>
        <p:nvSpPr>
          <p:cNvPr id="4" name="Slide Number Placeholder 3"/>
          <p:cNvSpPr>
            <a:spLocks noGrp="1"/>
          </p:cNvSpPr>
          <p:nvPr>
            <p:ph type="sldNum" sz="quarter" idx="10"/>
          </p:nvPr>
        </p:nvSpPr>
        <p:spPr/>
        <p:txBody>
          <a:bodyPr/>
          <a:lstStyle/>
          <a:p>
            <a:fld id="{D3B43E0F-0837-4C2C-8CB2-F1182699BE1D}" type="slidenum">
              <a:rPr lang="en-US" smtClean="0"/>
              <a:t>13</a:t>
            </a:fld>
            <a:endParaRPr lang="en-US"/>
          </a:p>
        </p:txBody>
      </p:sp>
    </p:spTree>
    <p:extLst>
      <p:ext uri="{BB962C8B-B14F-4D97-AF65-F5344CB8AC3E}">
        <p14:creationId xmlns:p14="http://schemas.microsoft.com/office/powerpoint/2010/main" val="907877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B43E0F-0837-4C2C-8CB2-F1182699BE1D}" type="slidenum">
              <a:rPr lang="en-US" smtClean="0"/>
              <a:t>14</a:t>
            </a:fld>
            <a:endParaRPr lang="en-US"/>
          </a:p>
        </p:txBody>
      </p:sp>
    </p:spTree>
    <p:extLst>
      <p:ext uri="{BB962C8B-B14F-4D97-AF65-F5344CB8AC3E}">
        <p14:creationId xmlns:p14="http://schemas.microsoft.com/office/powerpoint/2010/main" val="1980472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B43E0F-0837-4C2C-8CB2-F1182699BE1D}" type="slidenum">
              <a:rPr lang="en-US" smtClean="0"/>
              <a:t>15</a:t>
            </a:fld>
            <a:endParaRPr lang="en-US"/>
          </a:p>
        </p:txBody>
      </p:sp>
    </p:spTree>
    <p:extLst>
      <p:ext uri="{BB962C8B-B14F-4D97-AF65-F5344CB8AC3E}">
        <p14:creationId xmlns:p14="http://schemas.microsoft.com/office/powerpoint/2010/main" val="17007349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B43E0F-0837-4C2C-8CB2-F1182699BE1D}" type="slidenum">
              <a:rPr lang="en-US" smtClean="0"/>
              <a:t>16</a:t>
            </a:fld>
            <a:endParaRPr lang="en-US"/>
          </a:p>
        </p:txBody>
      </p:sp>
    </p:spTree>
    <p:extLst>
      <p:ext uri="{BB962C8B-B14F-4D97-AF65-F5344CB8AC3E}">
        <p14:creationId xmlns:p14="http://schemas.microsoft.com/office/powerpoint/2010/main" val="1407374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B43E0F-0837-4C2C-8CB2-F1182699BE1D}" type="slidenum">
              <a:rPr lang="en-US" smtClean="0"/>
              <a:t>17</a:t>
            </a:fld>
            <a:endParaRPr lang="en-US"/>
          </a:p>
        </p:txBody>
      </p:sp>
    </p:spTree>
    <p:extLst>
      <p:ext uri="{BB962C8B-B14F-4D97-AF65-F5344CB8AC3E}">
        <p14:creationId xmlns:p14="http://schemas.microsoft.com/office/powerpoint/2010/main" val="8215000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B43E0F-0837-4C2C-8CB2-F1182699BE1D}" type="slidenum">
              <a:rPr lang="en-US"/>
              <a:t>18</a:t>
            </a:fld>
            <a:endParaRPr lang="en-US"/>
          </a:p>
        </p:txBody>
      </p:sp>
    </p:spTree>
    <p:extLst>
      <p:ext uri="{BB962C8B-B14F-4D97-AF65-F5344CB8AC3E}">
        <p14:creationId xmlns:p14="http://schemas.microsoft.com/office/powerpoint/2010/main" val="3010376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B43E0F-0837-4C2C-8CB2-F1182699BE1D}" type="slidenum">
              <a:rPr lang="en-US"/>
              <a:t>19</a:t>
            </a:fld>
            <a:endParaRPr lang="en-US"/>
          </a:p>
        </p:txBody>
      </p:sp>
    </p:spTree>
    <p:extLst>
      <p:ext uri="{BB962C8B-B14F-4D97-AF65-F5344CB8AC3E}">
        <p14:creationId xmlns:p14="http://schemas.microsoft.com/office/powerpoint/2010/main" val="460972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B43E0F-0837-4C2C-8CB2-F1182699BE1D}" type="slidenum">
              <a:rPr lang="en-US"/>
              <a:t>20</a:t>
            </a:fld>
            <a:endParaRPr lang="en-US"/>
          </a:p>
        </p:txBody>
      </p:sp>
    </p:spTree>
    <p:extLst>
      <p:ext uri="{BB962C8B-B14F-4D97-AF65-F5344CB8AC3E}">
        <p14:creationId xmlns:p14="http://schemas.microsoft.com/office/powerpoint/2010/main" val="2068756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a:t>
            </a:r>
            <a:r>
              <a:rPr lang="en-US"/>
              <a:t> Long Health and Wellbeing </a:t>
            </a:r>
            <a:endParaRPr lang="en-US" dirty="0"/>
          </a:p>
          <a:p>
            <a:r>
              <a:rPr lang="en-US"/>
              <a:t>Entries in this category should focus on new or reimagined solutions for patients, communities, and/or those involved in the continuum of care (caregivers, doctors, hospitals, insurers, employers), and might address areas as diverse as chronic disease management; Health IT interoperability; analytics and decision support for quality; safety, and access to care; or advances in pediatric healthcare and healthy aging to name a few. </a:t>
            </a:r>
            <a:endParaRPr lang="en-US" dirty="0"/>
          </a:p>
          <a:p>
            <a:r>
              <a:rPr lang="en-US" dirty="0"/>
              <a:t/>
            </a:r>
            <a:br>
              <a:rPr lang="en-US" dirty="0"/>
            </a:br>
            <a:endParaRPr lang="en-US" dirty="0"/>
          </a:p>
          <a:p>
            <a:r>
              <a:rPr lang="en-US" dirty="0">
                <a:latin typeface="Calibri"/>
              </a:rPr>
              <a:t/>
            </a:r>
            <a:br>
              <a:rPr lang="en-US" dirty="0">
                <a:latin typeface="Calibri"/>
              </a:rPr>
            </a:br>
            <a:endParaRPr lang="en-US" dirty="0">
              <a:latin typeface="Calibri"/>
            </a:endParaRPr>
          </a:p>
          <a:p>
            <a:r>
              <a:rPr lang="en-US"/>
              <a:t>Smart Cities and Healthy Communities </a:t>
            </a:r>
            <a:endParaRPr lang="en-US" dirty="0"/>
          </a:p>
          <a:p>
            <a:r>
              <a:rPr lang="en-US"/>
              <a:t>Entries in this category should focus on solutions for individuals, communities, business and community stakeholders, and government service providers. Solutions might address inclusion, engagement, safety, efficiency, utility, policy, resilience, response, or anything which has the ability to improve the quality of life in communities. While some solutions in this space are geared towards integration of controls, sensors, analytics, and communication with physical elements or services deployed at scale. Other solutions might empower small communities to engage and have impact in novel and agile ways by leveraging, serving, and effecting community members directly. </a:t>
            </a:r>
            <a:endParaRPr lang="en-US" dirty="0"/>
          </a:p>
          <a:p>
            <a:endParaRPr lang="en-US" dirty="0"/>
          </a:p>
          <a:p>
            <a:r>
              <a:rPr lang="en-US" dirty="0">
                <a:latin typeface="Calibri"/>
              </a:rPr>
              <a:t/>
            </a:r>
            <a:br>
              <a:rPr lang="en-US" dirty="0">
                <a:latin typeface="Calibri"/>
              </a:rPr>
            </a:br>
            <a:endParaRPr lang="en-US" dirty="0">
              <a:latin typeface="Calibri"/>
            </a:endParaRPr>
          </a:p>
          <a:p>
            <a:r>
              <a:rPr lang="en-US"/>
              <a:t>Socio-Technical Systems and Human-Technology Frontier Innovation </a:t>
            </a:r>
            <a:endParaRPr lang="en-US" dirty="0"/>
          </a:p>
          <a:p>
            <a:r>
              <a:rPr lang="en-US"/>
              <a:t>Entries in this category will demonstrate new platforms, services, and devices ranging from the Internet of Things (IoT), Software Defined Networking (SDN), Automotive and Wearable Computing devices, Mixed and Augmented Reality, data science and analytics, collaboration and communication tools. While this category focuses on the technologies themselves entries are expected to demonstrate a viable application or service in order to be competitive.</a:t>
            </a:r>
            <a:endParaRPr lang="en-US" dirty="0"/>
          </a:p>
        </p:txBody>
      </p:sp>
      <p:sp>
        <p:nvSpPr>
          <p:cNvPr id="4" name="Slide Number Placeholder 3"/>
          <p:cNvSpPr>
            <a:spLocks noGrp="1"/>
          </p:cNvSpPr>
          <p:nvPr>
            <p:ph type="sldNum" sz="quarter" idx="10"/>
          </p:nvPr>
        </p:nvSpPr>
        <p:spPr/>
        <p:txBody>
          <a:bodyPr/>
          <a:lstStyle/>
          <a:p>
            <a:fld id="{D3B43E0F-0837-4C2C-8CB2-F1182699BE1D}" type="slidenum">
              <a:rPr lang="en-US"/>
              <a:t>3</a:t>
            </a:fld>
            <a:endParaRPr lang="en-US"/>
          </a:p>
        </p:txBody>
      </p:sp>
    </p:spTree>
    <p:extLst>
      <p:ext uri="{BB962C8B-B14F-4D97-AF65-F5344CB8AC3E}">
        <p14:creationId xmlns:p14="http://schemas.microsoft.com/office/powerpoint/2010/main" val="40123046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REPLACE based on values discussion</a:t>
            </a:r>
          </a:p>
        </p:txBody>
      </p:sp>
      <p:sp>
        <p:nvSpPr>
          <p:cNvPr id="4" name="Slide Number Placeholder 3"/>
          <p:cNvSpPr>
            <a:spLocks noGrp="1"/>
          </p:cNvSpPr>
          <p:nvPr>
            <p:ph type="sldNum" sz="quarter" idx="10"/>
          </p:nvPr>
        </p:nvSpPr>
        <p:spPr/>
        <p:txBody>
          <a:bodyPr/>
          <a:lstStyle/>
          <a:p>
            <a:fld id="{D3B43E0F-0837-4C2C-8CB2-F1182699BE1D}" type="slidenum">
              <a:rPr lang="en-US" smtClean="0"/>
              <a:t>23</a:t>
            </a:fld>
            <a:endParaRPr lang="en-US"/>
          </a:p>
        </p:txBody>
      </p:sp>
    </p:spTree>
    <p:extLst>
      <p:ext uri="{BB962C8B-B14F-4D97-AF65-F5344CB8AC3E}">
        <p14:creationId xmlns:p14="http://schemas.microsoft.com/office/powerpoint/2010/main" val="11532692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REPLACE based on values discussion</a:t>
            </a:r>
          </a:p>
        </p:txBody>
      </p:sp>
      <p:sp>
        <p:nvSpPr>
          <p:cNvPr id="4" name="Slide Number Placeholder 3"/>
          <p:cNvSpPr>
            <a:spLocks noGrp="1"/>
          </p:cNvSpPr>
          <p:nvPr>
            <p:ph type="sldNum" sz="quarter" idx="10"/>
          </p:nvPr>
        </p:nvSpPr>
        <p:spPr/>
        <p:txBody>
          <a:bodyPr/>
          <a:lstStyle/>
          <a:p>
            <a:fld id="{D3B43E0F-0837-4C2C-8CB2-F1182699BE1D}" type="slidenum">
              <a:rPr lang="en-US" smtClean="0"/>
              <a:t>24</a:t>
            </a:fld>
            <a:endParaRPr lang="en-US"/>
          </a:p>
        </p:txBody>
      </p:sp>
    </p:spTree>
    <p:extLst>
      <p:ext uri="{BB962C8B-B14F-4D97-AF65-F5344CB8AC3E}">
        <p14:creationId xmlns:p14="http://schemas.microsoft.com/office/powerpoint/2010/main" val="21264738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a:t>
            </a:r>
            <a:r>
              <a:rPr lang="en-US" baseline="0" dirty="0"/>
              <a:t> some visual treatment here</a:t>
            </a:r>
            <a:endParaRPr lang="en-US" dirty="0"/>
          </a:p>
        </p:txBody>
      </p:sp>
      <p:sp>
        <p:nvSpPr>
          <p:cNvPr id="4" name="Slide Number Placeholder 3"/>
          <p:cNvSpPr>
            <a:spLocks noGrp="1"/>
          </p:cNvSpPr>
          <p:nvPr>
            <p:ph type="sldNum" sz="quarter" idx="10"/>
          </p:nvPr>
        </p:nvSpPr>
        <p:spPr/>
        <p:txBody>
          <a:bodyPr/>
          <a:lstStyle/>
          <a:p>
            <a:fld id="{D3B43E0F-0837-4C2C-8CB2-F1182699BE1D}" type="slidenum">
              <a:rPr lang="en-US"/>
              <a:t>29</a:t>
            </a:fld>
            <a:endParaRPr lang="en-US"/>
          </a:p>
        </p:txBody>
      </p:sp>
    </p:spTree>
    <p:extLst>
      <p:ext uri="{BB962C8B-B14F-4D97-AF65-F5344CB8AC3E}">
        <p14:creationId xmlns:p14="http://schemas.microsoft.com/office/powerpoint/2010/main" val="7098489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B43E0F-0837-4C2C-8CB2-F1182699BE1D}" type="slidenum">
              <a:rPr lang="en-US"/>
              <a:t>30</a:t>
            </a:fld>
            <a:endParaRPr lang="en-US"/>
          </a:p>
        </p:txBody>
      </p:sp>
    </p:spTree>
    <p:extLst>
      <p:ext uri="{BB962C8B-B14F-4D97-AF65-F5344CB8AC3E}">
        <p14:creationId xmlns:p14="http://schemas.microsoft.com/office/powerpoint/2010/main" val="35400110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B43E0F-0837-4C2C-8CB2-F1182699BE1D}" type="slidenum">
              <a:rPr lang="en-US"/>
              <a:t>31</a:t>
            </a:fld>
            <a:endParaRPr lang="en-US"/>
          </a:p>
        </p:txBody>
      </p:sp>
    </p:spTree>
    <p:extLst>
      <p:ext uri="{BB962C8B-B14F-4D97-AF65-F5344CB8AC3E}">
        <p14:creationId xmlns:p14="http://schemas.microsoft.com/office/powerpoint/2010/main" val="33694773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B43E0F-0837-4C2C-8CB2-F1182699BE1D}" type="slidenum">
              <a:rPr lang="en-US"/>
              <a:t>32</a:t>
            </a:fld>
            <a:endParaRPr lang="en-US"/>
          </a:p>
        </p:txBody>
      </p:sp>
    </p:spTree>
    <p:extLst>
      <p:ext uri="{BB962C8B-B14F-4D97-AF65-F5344CB8AC3E}">
        <p14:creationId xmlns:p14="http://schemas.microsoft.com/office/powerpoint/2010/main" val="1286447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visual here</a:t>
            </a:r>
          </a:p>
        </p:txBody>
      </p:sp>
      <p:sp>
        <p:nvSpPr>
          <p:cNvPr id="4" name="Slide Number Placeholder 3"/>
          <p:cNvSpPr>
            <a:spLocks noGrp="1"/>
          </p:cNvSpPr>
          <p:nvPr>
            <p:ph type="sldNum" sz="quarter" idx="10"/>
          </p:nvPr>
        </p:nvSpPr>
        <p:spPr/>
        <p:txBody>
          <a:bodyPr/>
          <a:lstStyle/>
          <a:p>
            <a:fld id="{D3B43E0F-0837-4C2C-8CB2-F1182699BE1D}" type="slidenum">
              <a:rPr lang="en-US"/>
              <a:t>33</a:t>
            </a:fld>
            <a:endParaRPr lang="en-US"/>
          </a:p>
        </p:txBody>
      </p:sp>
    </p:spTree>
    <p:extLst>
      <p:ext uri="{BB962C8B-B14F-4D97-AF65-F5344CB8AC3E}">
        <p14:creationId xmlns:p14="http://schemas.microsoft.com/office/powerpoint/2010/main" val="3377835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B43E0F-0837-4C2C-8CB2-F1182699BE1D}" type="slidenum">
              <a:rPr lang="en-US"/>
              <a:t>34</a:t>
            </a:fld>
            <a:endParaRPr lang="en-US"/>
          </a:p>
        </p:txBody>
      </p:sp>
    </p:spTree>
    <p:extLst>
      <p:ext uri="{BB962C8B-B14F-4D97-AF65-F5344CB8AC3E}">
        <p14:creationId xmlns:p14="http://schemas.microsoft.com/office/powerpoint/2010/main" val="6592186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B43E0F-0837-4C2C-8CB2-F1182699BE1D}" type="slidenum">
              <a:rPr lang="en-US"/>
              <a:t>35</a:t>
            </a:fld>
            <a:endParaRPr lang="en-US"/>
          </a:p>
        </p:txBody>
      </p:sp>
    </p:spTree>
    <p:extLst>
      <p:ext uri="{BB962C8B-B14F-4D97-AF65-F5344CB8AC3E}">
        <p14:creationId xmlns:p14="http://schemas.microsoft.com/office/powerpoint/2010/main" val="5527405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a:t>
            </a:r>
            <a:r>
              <a:rPr lang="en-US" baseline="0" dirty="0"/>
              <a:t> a Rahul visualization here</a:t>
            </a:r>
            <a:endParaRPr lang="en-US" dirty="0"/>
          </a:p>
        </p:txBody>
      </p:sp>
      <p:sp>
        <p:nvSpPr>
          <p:cNvPr id="4" name="Slide Number Placeholder 3"/>
          <p:cNvSpPr>
            <a:spLocks noGrp="1"/>
          </p:cNvSpPr>
          <p:nvPr>
            <p:ph type="sldNum" sz="quarter" idx="10"/>
          </p:nvPr>
        </p:nvSpPr>
        <p:spPr/>
        <p:txBody>
          <a:bodyPr/>
          <a:lstStyle/>
          <a:p>
            <a:fld id="{D3B43E0F-0837-4C2C-8CB2-F1182699BE1D}" type="slidenum">
              <a:rPr lang="en-US"/>
              <a:t>36</a:t>
            </a:fld>
            <a:endParaRPr lang="en-US"/>
          </a:p>
        </p:txBody>
      </p:sp>
    </p:spTree>
    <p:extLst>
      <p:ext uri="{BB962C8B-B14F-4D97-AF65-F5344CB8AC3E}">
        <p14:creationId xmlns:p14="http://schemas.microsoft.com/office/powerpoint/2010/main" val="2333259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a:t>
            </a:r>
            <a:r>
              <a:rPr lang="en-US"/>
              <a:t> Long Health and Wellbeing </a:t>
            </a:r>
            <a:endParaRPr lang="en-US" dirty="0"/>
          </a:p>
          <a:p>
            <a:r>
              <a:rPr lang="en-US"/>
              <a:t>Entries in this category should focus on new or reimagined solutions for patients, communities, and/or those involved in the continuum of care (caregivers, doctors, hospitals, insurers, employers), and might address areas as diverse as chronic disease management; Health IT interoperability; analytics and decision support for quality; safety, and access to care; or advances in pediatric healthcare and healthy aging to name a few. </a:t>
            </a:r>
            <a:endParaRPr lang="en-US" dirty="0"/>
          </a:p>
          <a:p>
            <a:r>
              <a:rPr lang="en-US" dirty="0"/>
              <a:t/>
            </a:r>
            <a:br>
              <a:rPr lang="en-US" dirty="0"/>
            </a:br>
            <a:endParaRPr lang="en-US" dirty="0"/>
          </a:p>
          <a:p>
            <a:r>
              <a:rPr lang="en-US" dirty="0">
                <a:latin typeface="Calibri"/>
              </a:rPr>
              <a:t/>
            </a:r>
            <a:br>
              <a:rPr lang="en-US" dirty="0">
                <a:latin typeface="Calibri"/>
              </a:rPr>
            </a:br>
            <a:endParaRPr lang="en-US" dirty="0">
              <a:latin typeface="Calibri"/>
            </a:endParaRPr>
          </a:p>
          <a:p>
            <a:r>
              <a:rPr lang="en-US"/>
              <a:t>Smart Cities and Healthy Communities </a:t>
            </a:r>
            <a:endParaRPr lang="en-US" dirty="0"/>
          </a:p>
          <a:p>
            <a:r>
              <a:rPr lang="en-US"/>
              <a:t>Entries in this category should focus on solutions for individuals, communities, business and community stakeholders, and government service providers. Solutions might address inclusion, engagement, safety, efficiency, utility, policy, resilience, response, or anything which has the ability to improve the quality of life in communities. While some solutions in this space are geared towards integration of controls, sensors, analytics, and communication with physical elements or services deployed at scale. Other solutions might empower small communities to engage and have impact in novel and agile ways by leveraging, serving, and effecting community members directly. </a:t>
            </a:r>
            <a:endParaRPr lang="en-US" dirty="0"/>
          </a:p>
          <a:p>
            <a:endParaRPr lang="en-US" dirty="0"/>
          </a:p>
          <a:p>
            <a:r>
              <a:rPr lang="en-US" dirty="0">
                <a:latin typeface="Calibri"/>
              </a:rPr>
              <a:t/>
            </a:r>
            <a:br>
              <a:rPr lang="en-US" dirty="0">
                <a:latin typeface="Calibri"/>
              </a:rPr>
            </a:br>
            <a:endParaRPr lang="en-US" dirty="0">
              <a:latin typeface="Calibri"/>
            </a:endParaRPr>
          </a:p>
          <a:p>
            <a:r>
              <a:rPr lang="en-US"/>
              <a:t>Socio-Technical Systems and Human-Technology Frontier Innovation </a:t>
            </a:r>
            <a:endParaRPr lang="en-US" dirty="0"/>
          </a:p>
          <a:p>
            <a:r>
              <a:rPr lang="en-US"/>
              <a:t>Entries in this category will demonstrate new platforms, services, and devices ranging from the Internet of Things (IoT), Software Defined Networking (SDN), Automotive and Wearable Computing devices, Mixed and Augmented Reality, data science and analytics, collaboration and communication tools. While this category focuses on the technologies themselves entries are expected to demonstrate a viable application or service in order to be competitive.</a:t>
            </a:r>
            <a:endParaRPr lang="en-US" dirty="0"/>
          </a:p>
        </p:txBody>
      </p:sp>
      <p:sp>
        <p:nvSpPr>
          <p:cNvPr id="4" name="Slide Number Placeholder 3"/>
          <p:cNvSpPr>
            <a:spLocks noGrp="1"/>
          </p:cNvSpPr>
          <p:nvPr>
            <p:ph type="sldNum" sz="quarter" idx="10"/>
          </p:nvPr>
        </p:nvSpPr>
        <p:spPr/>
        <p:txBody>
          <a:bodyPr/>
          <a:lstStyle/>
          <a:p>
            <a:fld id="{D3B43E0F-0837-4C2C-8CB2-F1182699BE1D}" type="slidenum">
              <a:rPr lang="en-US"/>
              <a:t>4</a:t>
            </a:fld>
            <a:endParaRPr lang="en-US"/>
          </a:p>
        </p:txBody>
      </p:sp>
    </p:spTree>
    <p:extLst>
      <p:ext uri="{BB962C8B-B14F-4D97-AF65-F5344CB8AC3E}">
        <p14:creationId xmlns:p14="http://schemas.microsoft.com/office/powerpoint/2010/main" val="28331598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B43E0F-0837-4C2C-8CB2-F1182699BE1D}" type="slidenum">
              <a:rPr lang="en-US"/>
              <a:t>37</a:t>
            </a:fld>
            <a:endParaRPr lang="en-US"/>
          </a:p>
        </p:txBody>
      </p:sp>
    </p:spTree>
    <p:extLst>
      <p:ext uri="{BB962C8B-B14F-4D97-AF65-F5344CB8AC3E}">
        <p14:creationId xmlns:p14="http://schemas.microsoft.com/office/powerpoint/2010/main" val="16500791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visual here</a:t>
            </a:r>
          </a:p>
        </p:txBody>
      </p:sp>
      <p:sp>
        <p:nvSpPr>
          <p:cNvPr id="4" name="Slide Number Placeholder 3"/>
          <p:cNvSpPr>
            <a:spLocks noGrp="1"/>
          </p:cNvSpPr>
          <p:nvPr>
            <p:ph type="sldNum" sz="quarter" idx="10"/>
          </p:nvPr>
        </p:nvSpPr>
        <p:spPr/>
        <p:txBody>
          <a:bodyPr/>
          <a:lstStyle/>
          <a:p>
            <a:fld id="{D3B43E0F-0837-4C2C-8CB2-F1182699BE1D}" type="slidenum">
              <a:rPr lang="en-US"/>
              <a:t>38</a:t>
            </a:fld>
            <a:endParaRPr lang="en-US"/>
          </a:p>
        </p:txBody>
      </p:sp>
    </p:spTree>
    <p:extLst>
      <p:ext uri="{BB962C8B-B14F-4D97-AF65-F5344CB8AC3E}">
        <p14:creationId xmlns:p14="http://schemas.microsoft.com/office/powerpoint/2010/main" val="18588451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B43E0F-0837-4C2C-8CB2-F1182699BE1D}" type="slidenum">
              <a:rPr lang="en-US"/>
              <a:t>39</a:t>
            </a:fld>
            <a:endParaRPr lang="en-US"/>
          </a:p>
        </p:txBody>
      </p:sp>
    </p:spTree>
    <p:extLst>
      <p:ext uri="{BB962C8B-B14F-4D97-AF65-F5344CB8AC3E}">
        <p14:creationId xmlns:p14="http://schemas.microsoft.com/office/powerpoint/2010/main" val="485371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B43E0F-0837-4C2C-8CB2-F1182699BE1D}" type="slidenum">
              <a:rPr lang="en-US"/>
              <a:t>40</a:t>
            </a:fld>
            <a:endParaRPr lang="en-US"/>
          </a:p>
        </p:txBody>
      </p:sp>
    </p:spTree>
    <p:extLst>
      <p:ext uri="{BB962C8B-B14F-4D97-AF65-F5344CB8AC3E}">
        <p14:creationId xmlns:p14="http://schemas.microsoft.com/office/powerpoint/2010/main" val="19125966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B43E0F-0837-4C2C-8CB2-F1182699BE1D}" type="slidenum">
              <a:rPr lang="en-US"/>
              <a:t>41</a:t>
            </a:fld>
            <a:endParaRPr lang="en-US"/>
          </a:p>
        </p:txBody>
      </p:sp>
    </p:spTree>
    <p:extLst>
      <p:ext uri="{BB962C8B-B14F-4D97-AF65-F5344CB8AC3E}">
        <p14:creationId xmlns:p14="http://schemas.microsoft.com/office/powerpoint/2010/main" val="31897328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B43E0F-0837-4C2C-8CB2-F1182699BE1D}" type="slidenum">
              <a:rPr lang="en-US"/>
              <a:t>42</a:t>
            </a:fld>
            <a:endParaRPr lang="en-US"/>
          </a:p>
        </p:txBody>
      </p:sp>
    </p:spTree>
    <p:extLst>
      <p:ext uri="{BB962C8B-B14F-4D97-AF65-F5344CB8AC3E}">
        <p14:creationId xmlns:p14="http://schemas.microsoft.com/office/powerpoint/2010/main" val="6385729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a:t>
            </a:r>
            <a:r>
              <a:rPr lang="en-US"/>
              <a:t> Long Health and Wellbeing </a:t>
            </a:r>
            <a:endParaRPr lang="en-US" dirty="0"/>
          </a:p>
          <a:p>
            <a:r>
              <a:rPr lang="en-US"/>
              <a:t>Entries in this category should focus on new or reimagined solutions for patients, communities, and/or those involved in the continuum of care (caregivers, doctors, hospitals, insurers, employers), and might address areas as diverse as chronic disease management; Health IT interoperability; analytics and decision support for quality; safety, and access to care; or advances in pediatric healthcare and healthy aging to name a few. </a:t>
            </a:r>
            <a:endParaRPr lang="en-US" dirty="0"/>
          </a:p>
          <a:p>
            <a:r>
              <a:rPr lang="en-US" dirty="0"/>
              <a:t/>
            </a:r>
            <a:br>
              <a:rPr lang="en-US" dirty="0"/>
            </a:br>
            <a:endParaRPr lang="en-US" dirty="0"/>
          </a:p>
          <a:p>
            <a:r>
              <a:rPr lang="en-US" dirty="0">
                <a:latin typeface="Calibri"/>
              </a:rPr>
              <a:t/>
            </a:r>
            <a:br>
              <a:rPr lang="en-US" dirty="0">
                <a:latin typeface="Calibri"/>
              </a:rPr>
            </a:br>
            <a:endParaRPr lang="en-US" dirty="0">
              <a:latin typeface="Calibri"/>
            </a:endParaRPr>
          </a:p>
          <a:p>
            <a:r>
              <a:rPr lang="en-US"/>
              <a:t>Smart Cities and Healthy Communities </a:t>
            </a:r>
            <a:endParaRPr lang="en-US" dirty="0"/>
          </a:p>
          <a:p>
            <a:r>
              <a:rPr lang="en-US"/>
              <a:t>Entries in this category should focus on solutions for individuals, communities, business and community stakeholders, and government service providers. Solutions might address inclusion, engagement, safety, efficiency, utility, policy, resilience, response, or anything which has the ability to improve the quality of life in communities. While some solutions in this space are geared towards integration of controls, sensors, analytics, and communication with physical elements or services deployed at scale. Other solutions might empower small communities to engage and have impact in novel and agile ways by leveraging, serving, and effecting community members directly. </a:t>
            </a:r>
            <a:endParaRPr lang="en-US" dirty="0"/>
          </a:p>
          <a:p>
            <a:endParaRPr lang="en-US" dirty="0"/>
          </a:p>
          <a:p>
            <a:r>
              <a:rPr lang="en-US" dirty="0">
                <a:latin typeface="Calibri"/>
              </a:rPr>
              <a:t/>
            </a:r>
            <a:br>
              <a:rPr lang="en-US" dirty="0">
                <a:latin typeface="Calibri"/>
              </a:rPr>
            </a:br>
            <a:endParaRPr lang="en-US" dirty="0">
              <a:latin typeface="Calibri"/>
            </a:endParaRPr>
          </a:p>
          <a:p>
            <a:r>
              <a:rPr lang="en-US"/>
              <a:t>Socio-Technical Systems and Human-Technology Frontier Innovation </a:t>
            </a:r>
            <a:endParaRPr lang="en-US" dirty="0"/>
          </a:p>
          <a:p>
            <a:r>
              <a:rPr lang="en-US"/>
              <a:t>Entries in this category will demonstrate new platforms, services, and devices ranging from the Internet of Things (IoT), Software Defined Networking (SDN), Automotive and Wearable Computing devices, Mixed and Augmented Reality, data science and analytics, collaboration and communication tools. While this category focuses on the technologies themselves entries are expected to demonstrate a viable application or service in order to be competitive.</a:t>
            </a:r>
            <a:endParaRPr lang="en-US" dirty="0"/>
          </a:p>
        </p:txBody>
      </p:sp>
      <p:sp>
        <p:nvSpPr>
          <p:cNvPr id="4" name="Slide Number Placeholder 3"/>
          <p:cNvSpPr>
            <a:spLocks noGrp="1"/>
          </p:cNvSpPr>
          <p:nvPr>
            <p:ph type="sldNum" sz="quarter" idx="10"/>
          </p:nvPr>
        </p:nvSpPr>
        <p:spPr/>
        <p:txBody>
          <a:bodyPr/>
          <a:lstStyle/>
          <a:p>
            <a:fld id="{D3B43E0F-0837-4C2C-8CB2-F1182699BE1D}" type="slidenum">
              <a:rPr lang="en-US"/>
              <a:t>43</a:t>
            </a:fld>
            <a:endParaRPr lang="en-US"/>
          </a:p>
        </p:txBody>
      </p:sp>
    </p:spTree>
    <p:extLst>
      <p:ext uri="{BB962C8B-B14F-4D97-AF65-F5344CB8AC3E}">
        <p14:creationId xmlns:p14="http://schemas.microsoft.com/office/powerpoint/2010/main" val="14856391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B43E0F-0837-4C2C-8CB2-F1182699BE1D}" type="slidenum">
              <a:rPr lang="en-US"/>
              <a:t>44</a:t>
            </a:fld>
            <a:endParaRPr lang="en-US"/>
          </a:p>
        </p:txBody>
      </p:sp>
    </p:spTree>
    <p:extLst>
      <p:ext uri="{BB962C8B-B14F-4D97-AF65-F5344CB8AC3E}">
        <p14:creationId xmlns:p14="http://schemas.microsoft.com/office/powerpoint/2010/main" val="26922945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B43E0F-0837-4C2C-8CB2-F1182699BE1D}" type="slidenum">
              <a:rPr lang="en-US"/>
              <a:t>45</a:t>
            </a:fld>
            <a:endParaRPr lang="en-US"/>
          </a:p>
        </p:txBody>
      </p:sp>
    </p:spTree>
    <p:extLst>
      <p:ext uri="{BB962C8B-B14F-4D97-AF65-F5344CB8AC3E}">
        <p14:creationId xmlns:p14="http://schemas.microsoft.com/office/powerpoint/2010/main" val="31254745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B43E0F-0837-4C2C-8CB2-F1182699BE1D}" type="slidenum">
              <a:rPr lang="en-US"/>
              <a:t>47</a:t>
            </a:fld>
            <a:endParaRPr lang="en-US"/>
          </a:p>
        </p:txBody>
      </p:sp>
    </p:spTree>
    <p:extLst>
      <p:ext uri="{BB962C8B-B14F-4D97-AF65-F5344CB8AC3E}">
        <p14:creationId xmlns:p14="http://schemas.microsoft.com/office/powerpoint/2010/main" val="1190974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a:t>
            </a:r>
            <a:r>
              <a:rPr lang="en-US"/>
              <a:t> Long Health and Wellbeing </a:t>
            </a:r>
            <a:endParaRPr lang="en-US" dirty="0"/>
          </a:p>
          <a:p>
            <a:r>
              <a:rPr lang="en-US"/>
              <a:t>Entries in this category should focus on new or reimagined solutions for patients, communities, and/or those involved in the continuum of care (caregivers, doctors, hospitals, insurers, employers), and might address areas as diverse as chronic disease management; Health IT interoperability; analytics and decision support for quality; safety, and access to care; or advances in pediatric healthcare and healthy aging to name a few. </a:t>
            </a:r>
            <a:endParaRPr lang="en-US" dirty="0"/>
          </a:p>
          <a:p>
            <a:r>
              <a:rPr lang="en-US" dirty="0"/>
              <a:t/>
            </a:r>
            <a:br>
              <a:rPr lang="en-US" dirty="0"/>
            </a:br>
            <a:endParaRPr lang="en-US" dirty="0"/>
          </a:p>
          <a:p>
            <a:r>
              <a:rPr lang="en-US" dirty="0">
                <a:latin typeface="Calibri"/>
              </a:rPr>
              <a:t/>
            </a:r>
            <a:br>
              <a:rPr lang="en-US" dirty="0">
                <a:latin typeface="Calibri"/>
              </a:rPr>
            </a:br>
            <a:endParaRPr lang="en-US" dirty="0">
              <a:latin typeface="Calibri"/>
            </a:endParaRPr>
          </a:p>
          <a:p>
            <a:r>
              <a:rPr lang="en-US"/>
              <a:t>Smart Cities and Healthy Communities </a:t>
            </a:r>
            <a:endParaRPr lang="en-US" dirty="0"/>
          </a:p>
          <a:p>
            <a:r>
              <a:rPr lang="en-US"/>
              <a:t>Entries in this category should focus on solutions for individuals, communities, business and community stakeholders, and government service providers. Solutions might address inclusion, engagement, safety, efficiency, utility, policy, resilience, response, or anything which has the ability to improve the quality of life in communities. While some solutions in this space are geared towards integration of controls, sensors, analytics, and communication with physical elements or services deployed at scale. Other solutions might empower small communities to engage and have impact in novel and agile ways by leveraging, serving, and effecting community members directly. </a:t>
            </a:r>
            <a:endParaRPr lang="en-US" dirty="0"/>
          </a:p>
          <a:p>
            <a:endParaRPr lang="en-US" dirty="0"/>
          </a:p>
          <a:p>
            <a:r>
              <a:rPr lang="en-US" dirty="0">
                <a:latin typeface="Calibri"/>
              </a:rPr>
              <a:t/>
            </a:r>
            <a:br>
              <a:rPr lang="en-US" dirty="0">
                <a:latin typeface="Calibri"/>
              </a:rPr>
            </a:br>
            <a:endParaRPr lang="en-US" dirty="0">
              <a:latin typeface="Calibri"/>
            </a:endParaRPr>
          </a:p>
          <a:p>
            <a:r>
              <a:rPr lang="en-US"/>
              <a:t>Socio-Technical Systems and Human-Technology Frontier Innovation </a:t>
            </a:r>
            <a:endParaRPr lang="en-US" dirty="0"/>
          </a:p>
          <a:p>
            <a:r>
              <a:rPr lang="en-US"/>
              <a:t>Entries in this category will demonstrate new platforms, services, and devices ranging from the Internet of Things (IoT), Software Defined Networking (SDN), Automotive and Wearable Computing devices, Mixed and Augmented Reality, data science and analytics, collaboration and communication tools. While this category focuses on the technologies themselves entries are expected to demonstrate a viable application or service in order to be competitive.</a:t>
            </a:r>
            <a:endParaRPr lang="en-US" dirty="0"/>
          </a:p>
        </p:txBody>
      </p:sp>
      <p:sp>
        <p:nvSpPr>
          <p:cNvPr id="4" name="Slide Number Placeholder 3"/>
          <p:cNvSpPr>
            <a:spLocks noGrp="1"/>
          </p:cNvSpPr>
          <p:nvPr>
            <p:ph type="sldNum" sz="quarter" idx="10"/>
          </p:nvPr>
        </p:nvSpPr>
        <p:spPr/>
        <p:txBody>
          <a:bodyPr/>
          <a:lstStyle/>
          <a:p>
            <a:fld id="{D3B43E0F-0837-4C2C-8CB2-F1182699BE1D}" type="slidenum">
              <a:rPr lang="en-US"/>
              <a:t>5</a:t>
            </a:fld>
            <a:endParaRPr lang="en-US"/>
          </a:p>
        </p:txBody>
      </p:sp>
    </p:spTree>
    <p:extLst>
      <p:ext uri="{BB962C8B-B14F-4D97-AF65-F5344CB8AC3E}">
        <p14:creationId xmlns:p14="http://schemas.microsoft.com/office/powerpoint/2010/main" val="25024417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B43E0F-0837-4C2C-8CB2-F1182699BE1D}" type="slidenum">
              <a:rPr lang="en-US"/>
              <a:t>48</a:t>
            </a:fld>
            <a:endParaRPr lang="en-US"/>
          </a:p>
        </p:txBody>
      </p:sp>
    </p:spTree>
    <p:extLst>
      <p:ext uri="{BB962C8B-B14F-4D97-AF65-F5344CB8AC3E}">
        <p14:creationId xmlns:p14="http://schemas.microsoft.com/office/powerpoint/2010/main" val="37736831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B43E0F-0837-4C2C-8CB2-F1182699BE1D}" type="slidenum">
              <a:rPr lang="en-US"/>
              <a:t>49</a:t>
            </a:fld>
            <a:endParaRPr lang="en-US"/>
          </a:p>
        </p:txBody>
      </p:sp>
    </p:spTree>
    <p:extLst>
      <p:ext uri="{BB962C8B-B14F-4D97-AF65-F5344CB8AC3E}">
        <p14:creationId xmlns:p14="http://schemas.microsoft.com/office/powerpoint/2010/main" val="1081223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a:t>
            </a:r>
            <a:r>
              <a:rPr lang="en-US"/>
              <a:t> Long Health and Wellbeing </a:t>
            </a:r>
            <a:endParaRPr lang="en-US" dirty="0"/>
          </a:p>
          <a:p>
            <a:r>
              <a:rPr lang="en-US"/>
              <a:t>Entries in this category should focus on new or reimagined solutions for patients, communities, and/or those involved in the continuum of care (caregivers, doctors, hospitals, insurers, employers), and might address areas as diverse as chronic disease management; Health IT interoperability; analytics and decision support for quality; safety, and access to care; or advances in pediatric healthcare and healthy aging to name a few. </a:t>
            </a:r>
            <a:endParaRPr lang="en-US" dirty="0"/>
          </a:p>
          <a:p>
            <a:r>
              <a:rPr lang="en-US" dirty="0"/>
              <a:t/>
            </a:r>
            <a:br>
              <a:rPr lang="en-US" dirty="0"/>
            </a:br>
            <a:endParaRPr lang="en-US" dirty="0"/>
          </a:p>
          <a:p>
            <a:r>
              <a:rPr lang="en-US" dirty="0">
                <a:latin typeface="Calibri"/>
              </a:rPr>
              <a:t/>
            </a:r>
            <a:br>
              <a:rPr lang="en-US" dirty="0">
                <a:latin typeface="Calibri"/>
              </a:rPr>
            </a:br>
            <a:endParaRPr lang="en-US" dirty="0">
              <a:latin typeface="Calibri"/>
            </a:endParaRPr>
          </a:p>
          <a:p>
            <a:r>
              <a:rPr lang="en-US"/>
              <a:t>Smart Cities and Healthy Communities </a:t>
            </a:r>
            <a:endParaRPr lang="en-US" dirty="0"/>
          </a:p>
          <a:p>
            <a:r>
              <a:rPr lang="en-US"/>
              <a:t>Entries in this category should focus on solutions for individuals, communities, business and community stakeholders, and government service providers. Solutions might address inclusion, engagement, safety, efficiency, utility, policy, resilience, response, or anything which has the ability to improve the quality of life in communities. While some solutions in this space are geared towards integration of controls, sensors, analytics, and communication with physical elements or services deployed at scale. Other solutions might empower small communities to engage and have impact in novel and agile ways by leveraging, serving, and effecting community members directly. </a:t>
            </a:r>
            <a:endParaRPr lang="en-US" dirty="0"/>
          </a:p>
          <a:p>
            <a:endParaRPr lang="en-US" dirty="0"/>
          </a:p>
          <a:p>
            <a:r>
              <a:rPr lang="en-US" dirty="0">
                <a:latin typeface="Calibri"/>
              </a:rPr>
              <a:t/>
            </a:r>
            <a:br>
              <a:rPr lang="en-US" dirty="0">
                <a:latin typeface="Calibri"/>
              </a:rPr>
            </a:br>
            <a:endParaRPr lang="en-US" dirty="0">
              <a:latin typeface="Calibri"/>
            </a:endParaRPr>
          </a:p>
          <a:p>
            <a:r>
              <a:rPr lang="en-US"/>
              <a:t>Socio-Technical Systems and Human-Technology Frontier Innovation </a:t>
            </a:r>
            <a:endParaRPr lang="en-US" dirty="0"/>
          </a:p>
          <a:p>
            <a:r>
              <a:rPr lang="en-US"/>
              <a:t>Entries in this category will demonstrate new platforms, services, and devices ranging from the Internet of Things (IoT), Software Defined Networking (SDN), Automotive and Wearable Computing devices, Mixed and Augmented Reality, data science and analytics, collaboration and communication tools. While this category focuses on the technologies themselves entries are expected to demonstrate a viable application or service in order to be competitive.</a:t>
            </a:r>
            <a:endParaRPr lang="en-US" dirty="0"/>
          </a:p>
        </p:txBody>
      </p:sp>
      <p:sp>
        <p:nvSpPr>
          <p:cNvPr id="4" name="Slide Number Placeholder 3"/>
          <p:cNvSpPr>
            <a:spLocks noGrp="1"/>
          </p:cNvSpPr>
          <p:nvPr>
            <p:ph type="sldNum" sz="quarter" idx="10"/>
          </p:nvPr>
        </p:nvSpPr>
        <p:spPr/>
        <p:txBody>
          <a:bodyPr/>
          <a:lstStyle/>
          <a:p>
            <a:fld id="{D3B43E0F-0837-4C2C-8CB2-F1182699BE1D}" type="slidenum">
              <a:rPr lang="en-US"/>
              <a:t>6</a:t>
            </a:fld>
            <a:endParaRPr lang="en-US"/>
          </a:p>
        </p:txBody>
      </p:sp>
    </p:spTree>
    <p:extLst>
      <p:ext uri="{BB962C8B-B14F-4D97-AF65-F5344CB8AC3E}">
        <p14:creationId xmlns:p14="http://schemas.microsoft.com/office/powerpoint/2010/main" val="840464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a:t>
            </a:r>
            <a:r>
              <a:rPr lang="en-US"/>
              <a:t> Long Health and Wellbeing </a:t>
            </a:r>
            <a:endParaRPr lang="en-US" dirty="0"/>
          </a:p>
          <a:p>
            <a:r>
              <a:rPr lang="en-US"/>
              <a:t>Entries in this category should focus on new or reimagined solutions for patients, communities, and/or those involved in the continuum of care (caregivers, doctors, hospitals, insurers, employers), and might address areas as diverse as chronic disease management; Health IT interoperability; analytics and decision support for quality; safety, and access to care; or advances in pediatric healthcare and healthy aging to name a few. </a:t>
            </a:r>
            <a:endParaRPr lang="en-US" dirty="0"/>
          </a:p>
          <a:p>
            <a:r>
              <a:rPr lang="en-US" dirty="0"/>
              <a:t/>
            </a:r>
            <a:br>
              <a:rPr lang="en-US" dirty="0"/>
            </a:br>
            <a:endParaRPr lang="en-US" dirty="0"/>
          </a:p>
          <a:p>
            <a:r>
              <a:rPr lang="en-US" dirty="0">
                <a:latin typeface="Calibri"/>
              </a:rPr>
              <a:t/>
            </a:r>
            <a:br>
              <a:rPr lang="en-US" dirty="0">
                <a:latin typeface="Calibri"/>
              </a:rPr>
            </a:br>
            <a:endParaRPr lang="en-US" dirty="0">
              <a:latin typeface="Calibri"/>
            </a:endParaRPr>
          </a:p>
          <a:p>
            <a:r>
              <a:rPr lang="en-US"/>
              <a:t>Smart Cities and Healthy Communities </a:t>
            </a:r>
            <a:endParaRPr lang="en-US" dirty="0"/>
          </a:p>
          <a:p>
            <a:r>
              <a:rPr lang="en-US"/>
              <a:t>Entries in this category should focus on solutions for individuals, communities, business and community stakeholders, and government service providers. Solutions might address inclusion, engagement, safety, efficiency, utility, policy, resilience, response, or anything which has the ability to improve the quality of life in communities. While some solutions in this space are geared towards integration of controls, sensors, analytics, and communication with physical elements or services deployed at scale. Other solutions might empower small communities to engage and have impact in novel and agile ways by leveraging, serving, and effecting community members directly. </a:t>
            </a:r>
            <a:endParaRPr lang="en-US" dirty="0"/>
          </a:p>
          <a:p>
            <a:endParaRPr lang="en-US" dirty="0"/>
          </a:p>
          <a:p>
            <a:r>
              <a:rPr lang="en-US" dirty="0">
                <a:latin typeface="Calibri"/>
              </a:rPr>
              <a:t/>
            </a:r>
            <a:br>
              <a:rPr lang="en-US" dirty="0">
                <a:latin typeface="Calibri"/>
              </a:rPr>
            </a:br>
            <a:endParaRPr lang="en-US" dirty="0">
              <a:latin typeface="Calibri"/>
            </a:endParaRPr>
          </a:p>
          <a:p>
            <a:r>
              <a:rPr lang="en-US"/>
              <a:t>Socio-Technical Systems and Human-Technology Frontier Innovation </a:t>
            </a:r>
            <a:endParaRPr lang="en-US" dirty="0"/>
          </a:p>
          <a:p>
            <a:r>
              <a:rPr lang="en-US"/>
              <a:t>Entries in this category will demonstrate new platforms, services, and devices ranging from the Internet of Things (IoT), Software Defined Networking (SDN), Automotive and Wearable Computing devices, Mixed and Augmented Reality, data science and analytics, collaboration and communication tools. While this category focuses on the technologies themselves entries are expected to demonstrate a viable application or service in order to be competitive.</a:t>
            </a:r>
            <a:endParaRPr lang="en-US" dirty="0"/>
          </a:p>
        </p:txBody>
      </p:sp>
      <p:sp>
        <p:nvSpPr>
          <p:cNvPr id="4" name="Slide Number Placeholder 3"/>
          <p:cNvSpPr>
            <a:spLocks noGrp="1"/>
          </p:cNvSpPr>
          <p:nvPr>
            <p:ph type="sldNum" sz="quarter" idx="10"/>
          </p:nvPr>
        </p:nvSpPr>
        <p:spPr/>
        <p:txBody>
          <a:bodyPr/>
          <a:lstStyle/>
          <a:p>
            <a:fld id="{D3B43E0F-0837-4C2C-8CB2-F1182699BE1D}" type="slidenum">
              <a:rPr lang="en-US"/>
              <a:t>7</a:t>
            </a:fld>
            <a:endParaRPr lang="en-US"/>
          </a:p>
        </p:txBody>
      </p:sp>
    </p:spTree>
    <p:extLst>
      <p:ext uri="{BB962C8B-B14F-4D97-AF65-F5344CB8AC3E}">
        <p14:creationId xmlns:p14="http://schemas.microsoft.com/office/powerpoint/2010/main" val="1240562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a:t>
            </a:r>
            <a:r>
              <a:rPr lang="en-US"/>
              <a:t> Long Health and Wellbeing </a:t>
            </a:r>
            <a:endParaRPr lang="en-US" dirty="0"/>
          </a:p>
          <a:p>
            <a:r>
              <a:rPr lang="en-US"/>
              <a:t>Entries in this category should focus on new or reimagined solutions for patients, communities, and/or those involved in the continuum of care (caregivers, doctors, hospitals, insurers, employers), and might address areas as diverse as chronic disease management; Health IT interoperability; analytics and decision support for quality; safety, and access to care; or advances in pediatric healthcare and healthy aging to name a few. </a:t>
            </a:r>
            <a:endParaRPr lang="en-US" dirty="0"/>
          </a:p>
          <a:p>
            <a:r>
              <a:rPr lang="en-US" dirty="0"/>
              <a:t/>
            </a:r>
            <a:br>
              <a:rPr lang="en-US" dirty="0"/>
            </a:br>
            <a:endParaRPr lang="en-US" dirty="0"/>
          </a:p>
          <a:p>
            <a:r>
              <a:rPr lang="en-US" dirty="0">
                <a:latin typeface="Calibri"/>
              </a:rPr>
              <a:t/>
            </a:r>
            <a:br>
              <a:rPr lang="en-US" dirty="0">
                <a:latin typeface="Calibri"/>
              </a:rPr>
            </a:br>
            <a:endParaRPr lang="en-US" dirty="0">
              <a:latin typeface="Calibri"/>
            </a:endParaRPr>
          </a:p>
          <a:p>
            <a:r>
              <a:rPr lang="en-US"/>
              <a:t>Smart Cities and Healthy Communities </a:t>
            </a:r>
            <a:endParaRPr lang="en-US" dirty="0"/>
          </a:p>
          <a:p>
            <a:r>
              <a:rPr lang="en-US"/>
              <a:t>Entries in this category should focus on solutions for individuals, communities, business and community stakeholders, and government service providers. Solutions might address inclusion, engagement, safety, efficiency, utility, policy, resilience, response, or anything which has the ability to improve the quality of life in communities. While some solutions in this space are geared towards integration of controls, sensors, analytics, and communication with physical elements or services deployed at scale. Other solutions might empower small communities to engage and have impact in novel and agile ways by leveraging, serving, and effecting community members directly. </a:t>
            </a:r>
            <a:endParaRPr lang="en-US" dirty="0"/>
          </a:p>
          <a:p>
            <a:endParaRPr lang="en-US" dirty="0"/>
          </a:p>
          <a:p>
            <a:r>
              <a:rPr lang="en-US" dirty="0">
                <a:latin typeface="Calibri"/>
              </a:rPr>
              <a:t/>
            </a:r>
            <a:br>
              <a:rPr lang="en-US" dirty="0">
                <a:latin typeface="Calibri"/>
              </a:rPr>
            </a:br>
            <a:endParaRPr lang="en-US" dirty="0">
              <a:latin typeface="Calibri"/>
            </a:endParaRPr>
          </a:p>
          <a:p>
            <a:r>
              <a:rPr lang="en-US"/>
              <a:t>Socio-Technical Systems and Human-Technology Frontier Innovation </a:t>
            </a:r>
            <a:endParaRPr lang="en-US" dirty="0"/>
          </a:p>
          <a:p>
            <a:r>
              <a:rPr lang="en-US"/>
              <a:t>Entries in this category will demonstrate new platforms, services, and devices ranging from the Internet of Things (IoT), Software Defined Networking (SDN), Automotive and Wearable Computing devices, Mixed and Augmented Reality, data science and analytics, collaboration and communication tools. While this category focuses on the technologies themselves entries are expected to demonstrate a viable application or service in order to be competitive.</a:t>
            </a:r>
            <a:endParaRPr lang="en-US" dirty="0"/>
          </a:p>
        </p:txBody>
      </p:sp>
      <p:sp>
        <p:nvSpPr>
          <p:cNvPr id="4" name="Slide Number Placeholder 3"/>
          <p:cNvSpPr>
            <a:spLocks noGrp="1"/>
          </p:cNvSpPr>
          <p:nvPr>
            <p:ph type="sldNum" sz="quarter" idx="10"/>
          </p:nvPr>
        </p:nvSpPr>
        <p:spPr/>
        <p:txBody>
          <a:bodyPr/>
          <a:lstStyle/>
          <a:p>
            <a:fld id="{D3B43E0F-0837-4C2C-8CB2-F1182699BE1D}" type="slidenum">
              <a:rPr lang="en-US"/>
              <a:t>8</a:t>
            </a:fld>
            <a:endParaRPr lang="en-US"/>
          </a:p>
        </p:txBody>
      </p:sp>
    </p:spTree>
    <p:extLst>
      <p:ext uri="{BB962C8B-B14F-4D97-AF65-F5344CB8AC3E}">
        <p14:creationId xmlns:p14="http://schemas.microsoft.com/office/powerpoint/2010/main" val="4133528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a:t>
            </a:r>
            <a:r>
              <a:rPr lang="en-US"/>
              <a:t> Long Health and Wellbeing </a:t>
            </a:r>
            <a:endParaRPr lang="en-US" dirty="0"/>
          </a:p>
          <a:p>
            <a:r>
              <a:rPr lang="en-US"/>
              <a:t>Entries in this category should focus on new or reimagined solutions for patients, communities, and/or those involved in the continuum of care (caregivers, doctors, hospitals, insurers, employers), and might address areas as diverse as chronic disease management; Health IT interoperability; analytics and decision support for quality; safety, and access to care; or advances in pediatric healthcare and healthy aging to name a few. </a:t>
            </a:r>
            <a:endParaRPr lang="en-US" dirty="0"/>
          </a:p>
          <a:p>
            <a:r>
              <a:rPr lang="en-US" dirty="0"/>
              <a:t/>
            </a:r>
            <a:br>
              <a:rPr lang="en-US" dirty="0"/>
            </a:br>
            <a:endParaRPr lang="en-US" dirty="0"/>
          </a:p>
          <a:p>
            <a:r>
              <a:rPr lang="en-US" dirty="0">
                <a:latin typeface="Calibri"/>
              </a:rPr>
              <a:t/>
            </a:r>
            <a:br>
              <a:rPr lang="en-US" dirty="0">
                <a:latin typeface="Calibri"/>
              </a:rPr>
            </a:br>
            <a:endParaRPr lang="en-US" dirty="0">
              <a:latin typeface="Calibri"/>
            </a:endParaRPr>
          </a:p>
          <a:p>
            <a:r>
              <a:rPr lang="en-US"/>
              <a:t>Smart Cities and Healthy Communities </a:t>
            </a:r>
            <a:endParaRPr lang="en-US" dirty="0"/>
          </a:p>
          <a:p>
            <a:r>
              <a:rPr lang="en-US"/>
              <a:t>Entries in this category should focus on solutions for individuals, communities, business and community stakeholders, and government service providers. Solutions might address inclusion, engagement, safety, efficiency, utility, policy, resilience, response, or anything which has the ability to improve the quality of life in communities. While some solutions in this space are geared towards integration of controls, sensors, analytics, and communication with physical elements or services deployed at scale. Other solutions might empower small communities to engage and have impact in novel and agile ways by leveraging, serving, and effecting community members directly. </a:t>
            </a:r>
            <a:endParaRPr lang="en-US" dirty="0"/>
          </a:p>
          <a:p>
            <a:endParaRPr lang="en-US" dirty="0"/>
          </a:p>
          <a:p>
            <a:r>
              <a:rPr lang="en-US" dirty="0">
                <a:latin typeface="Calibri"/>
              </a:rPr>
              <a:t/>
            </a:r>
            <a:br>
              <a:rPr lang="en-US" dirty="0">
                <a:latin typeface="Calibri"/>
              </a:rPr>
            </a:br>
            <a:endParaRPr lang="en-US" dirty="0">
              <a:latin typeface="Calibri"/>
            </a:endParaRPr>
          </a:p>
          <a:p>
            <a:r>
              <a:rPr lang="en-US"/>
              <a:t>Socio-Technical Systems and Human-Technology Frontier Innovation </a:t>
            </a:r>
            <a:endParaRPr lang="en-US" dirty="0"/>
          </a:p>
          <a:p>
            <a:r>
              <a:rPr lang="en-US"/>
              <a:t>Entries in this category will demonstrate new platforms, services, and devices ranging from the Internet of Things (IoT), Software Defined Networking (SDN), Automotive and Wearable Computing devices, Mixed and Augmented Reality, data science and analytics, collaboration and communication tools. While this category focuses on the technologies themselves entries are expected to demonstrate a viable application or service in order to be competitive.</a:t>
            </a:r>
            <a:endParaRPr lang="en-US" dirty="0"/>
          </a:p>
        </p:txBody>
      </p:sp>
      <p:sp>
        <p:nvSpPr>
          <p:cNvPr id="4" name="Slide Number Placeholder 3"/>
          <p:cNvSpPr>
            <a:spLocks noGrp="1"/>
          </p:cNvSpPr>
          <p:nvPr>
            <p:ph type="sldNum" sz="quarter" idx="10"/>
          </p:nvPr>
        </p:nvSpPr>
        <p:spPr/>
        <p:txBody>
          <a:bodyPr/>
          <a:lstStyle/>
          <a:p>
            <a:fld id="{D3B43E0F-0837-4C2C-8CB2-F1182699BE1D}" type="slidenum">
              <a:rPr lang="en-US"/>
              <a:t>9</a:t>
            </a:fld>
            <a:endParaRPr lang="en-US"/>
          </a:p>
        </p:txBody>
      </p:sp>
    </p:spTree>
    <p:extLst>
      <p:ext uri="{BB962C8B-B14F-4D97-AF65-F5344CB8AC3E}">
        <p14:creationId xmlns:p14="http://schemas.microsoft.com/office/powerpoint/2010/main" val="4117088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B43E0F-0837-4C2C-8CB2-F1182699BE1D}" type="slidenum">
              <a:rPr lang="en-US" smtClean="0"/>
              <a:t>10</a:t>
            </a:fld>
            <a:endParaRPr lang="en-US"/>
          </a:p>
        </p:txBody>
      </p:sp>
    </p:spTree>
    <p:extLst>
      <p:ext uri="{BB962C8B-B14F-4D97-AF65-F5344CB8AC3E}">
        <p14:creationId xmlns:p14="http://schemas.microsoft.com/office/powerpoint/2010/main" val="1068031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61708" y="2219498"/>
            <a:ext cx="4866656" cy="1382540"/>
          </a:xfrm>
        </p:spPr>
        <p:txBody>
          <a:bodyPr anchor="b">
            <a:normAutofit/>
          </a:bodyPr>
          <a:lstStyle>
            <a:lvl1pPr algn="l">
              <a:defRPr sz="3000" b="0">
                <a:solidFill>
                  <a:schemeClr val="tx1">
                    <a:lumMod val="75000"/>
                    <a:lumOff val="25000"/>
                  </a:schemeClr>
                </a:solidFill>
                <a:latin typeface="+mn-lt"/>
              </a:defRPr>
            </a:lvl1pPr>
          </a:lstStyle>
          <a:p>
            <a:r>
              <a:rPr lang="en-US" dirty="0"/>
              <a:t>Click to edit Master title style</a:t>
            </a:r>
          </a:p>
        </p:txBody>
      </p:sp>
      <p:sp>
        <p:nvSpPr>
          <p:cNvPr id="3" name="Subtitle 2"/>
          <p:cNvSpPr>
            <a:spLocks noGrp="1"/>
          </p:cNvSpPr>
          <p:nvPr>
            <p:ph type="subTitle" idx="1"/>
          </p:nvPr>
        </p:nvSpPr>
        <p:spPr>
          <a:xfrm>
            <a:off x="3861708" y="4225493"/>
            <a:ext cx="4866656" cy="1186092"/>
          </a:xfrm>
        </p:spPr>
        <p:txBody>
          <a:bodyPr/>
          <a:lstStyle>
            <a:lvl1pPr marL="0" indent="0" algn="l">
              <a:buNone/>
              <a:defRPr sz="1800">
                <a:solidFill>
                  <a:schemeClr val="tx1">
                    <a:lumMod val="75000"/>
                    <a:lumOff val="2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1963239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4574" y="182251"/>
            <a:ext cx="6586797" cy="939972"/>
          </a:xfrm>
        </p:spPr>
        <p:txBody>
          <a:bodyPr>
            <a:normAutofit/>
          </a:bodyPr>
          <a:lstStyle>
            <a:lvl1pPr>
              <a:defRPr sz="2400" b="1">
                <a:solidFill>
                  <a:srgbClr val="FFC000"/>
                </a:solidFill>
                <a:latin typeface="+mn-lt"/>
              </a:defRPr>
            </a:lvl1pPr>
          </a:lstStyle>
          <a:p>
            <a:r>
              <a:rPr lang="en-US" dirty="0"/>
              <a:t>Click to add title</a:t>
            </a:r>
          </a:p>
        </p:txBody>
      </p:sp>
      <p:sp>
        <p:nvSpPr>
          <p:cNvPr id="4" name="Text Placeholder 2"/>
          <p:cNvSpPr>
            <a:spLocks noGrp="1"/>
          </p:cNvSpPr>
          <p:nvPr>
            <p:ph type="body" idx="1" hasCustomPrompt="1"/>
          </p:nvPr>
        </p:nvSpPr>
        <p:spPr>
          <a:xfrm>
            <a:off x="174574" y="1248901"/>
            <a:ext cx="4256110" cy="823912"/>
          </a:xfrm>
        </p:spPr>
        <p:txBody>
          <a:bodyPr anchor="b">
            <a:normAutofit/>
          </a:bodyPr>
          <a:lstStyle>
            <a:lvl1pPr marL="0" indent="0">
              <a:buNone/>
              <a:defRPr sz="2400" b="1">
                <a:solidFill>
                  <a:schemeClr val="tx1">
                    <a:lumMod val="75000"/>
                    <a:lumOff val="2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sub title</a:t>
            </a:r>
          </a:p>
        </p:txBody>
      </p:sp>
      <p:sp>
        <p:nvSpPr>
          <p:cNvPr id="5" name="Content Placeholder 3"/>
          <p:cNvSpPr>
            <a:spLocks noGrp="1"/>
          </p:cNvSpPr>
          <p:nvPr>
            <p:ph sz="half" idx="2" hasCustomPrompt="1"/>
          </p:nvPr>
        </p:nvSpPr>
        <p:spPr>
          <a:xfrm>
            <a:off x="174574" y="2139317"/>
            <a:ext cx="4256110" cy="4203294"/>
          </a:xfrm>
        </p:spPr>
        <p:txBody>
          <a:bodyPr>
            <a:normAutofit/>
          </a:bodyPr>
          <a:lstStyle>
            <a:lvl1pPr marL="0" indent="0">
              <a:buNone/>
              <a:defRPr sz="2200">
                <a:solidFill>
                  <a:schemeClr val="tx1">
                    <a:lumMod val="75000"/>
                    <a:lumOff val="25000"/>
                  </a:schemeClr>
                </a:solidFill>
              </a:defRPr>
            </a:lvl1pPr>
          </a:lstStyle>
          <a:p>
            <a:pPr lvl="0"/>
            <a:r>
              <a:rPr lang="en-US" dirty="0"/>
              <a:t>Click to add text</a:t>
            </a:r>
          </a:p>
        </p:txBody>
      </p:sp>
      <p:sp>
        <p:nvSpPr>
          <p:cNvPr id="10" name="Text Placeholder 2"/>
          <p:cNvSpPr>
            <a:spLocks noGrp="1"/>
          </p:cNvSpPr>
          <p:nvPr>
            <p:ph type="body" idx="10" hasCustomPrompt="1"/>
          </p:nvPr>
        </p:nvSpPr>
        <p:spPr>
          <a:xfrm>
            <a:off x="4633316" y="1248901"/>
            <a:ext cx="4256110" cy="823912"/>
          </a:xfrm>
        </p:spPr>
        <p:txBody>
          <a:bodyPr anchor="b">
            <a:normAutofit/>
          </a:bodyPr>
          <a:lstStyle>
            <a:lvl1pPr marL="0" indent="0">
              <a:buNone/>
              <a:defRPr sz="2400" b="1">
                <a:solidFill>
                  <a:schemeClr val="tx1">
                    <a:lumMod val="75000"/>
                    <a:lumOff val="2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sub title</a:t>
            </a:r>
          </a:p>
        </p:txBody>
      </p:sp>
      <p:sp>
        <p:nvSpPr>
          <p:cNvPr id="11" name="Content Placeholder 3"/>
          <p:cNvSpPr>
            <a:spLocks noGrp="1"/>
          </p:cNvSpPr>
          <p:nvPr>
            <p:ph sz="half" idx="11" hasCustomPrompt="1"/>
          </p:nvPr>
        </p:nvSpPr>
        <p:spPr>
          <a:xfrm>
            <a:off x="4633316" y="2139317"/>
            <a:ext cx="4256110" cy="4203294"/>
          </a:xfrm>
        </p:spPr>
        <p:txBody>
          <a:bodyPr>
            <a:normAutofit/>
          </a:bodyPr>
          <a:lstStyle>
            <a:lvl1pPr marL="0" indent="0">
              <a:buNone/>
              <a:defRPr sz="2200">
                <a:solidFill>
                  <a:schemeClr val="tx1">
                    <a:lumMod val="75000"/>
                    <a:lumOff val="25000"/>
                  </a:schemeClr>
                </a:solidFill>
              </a:defRPr>
            </a:lvl1pPr>
          </a:lstStyle>
          <a:p>
            <a:pPr lvl="0"/>
            <a:r>
              <a:rPr lang="en-US" dirty="0"/>
              <a:t>Click to add text</a:t>
            </a:r>
          </a:p>
        </p:txBody>
      </p:sp>
    </p:spTree>
    <p:extLst>
      <p:ext uri="{BB962C8B-B14F-4D97-AF65-F5344CB8AC3E}">
        <p14:creationId xmlns:p14="http://schemas.microsoft.com/office/powerpoint/2010/main" val="3252124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4574" y="182251"/>
            <a:ext cx="6586797" cy="939972"/>
          </a:xfrm>
        </p:spPr>
        <p:txBody>
          <a:bodyPr>
            <a:normAutofit/>
          </a:bodyPr>
          <a:lstStyle>
            <a:lvl1pPr>
              <a:defRPr sz="2400" b="1">
                <a:solidFill>
                  <a:srgbClr val="FFC000"/>
                </a:solidFill>
                <a:latin typeface="+mn-lt"/>
              </a:defRPr>
            </a:lvl1pPr>
          </a:lstStyle>
          <a:p>
            <a:r>
              <a:rPr lang="en-US" dirty="0"/>
              <a:t>Click to add title</a:t>
            </a:r>
          </a:p>
        </p:txBody>
      </p:sp>
      <p:sp>
        <p:nvSpPr>
          <p:cNvPr id="4" name="Text Placeholder 2"/>
          <p:cNvSpPr>
            <a:spLocks noGrp="1"/>
          </p:cNvSpPr>
          <p:nvPr>
            <p:ph type="body" idx="1" hasCustomPrompt="1"/>
          </p:nvPr>
        </p:nvSpPr>
        <p:spPr>
          <a:xfrm>
            <a:off x="174573" y="1248901"/>
            <a:ext cx="8686793" cy="823912"/>
          </a:xfrm>
        </p:spPr>
        <p:txBody>
          <a:bodyPr anchor="b">
            <a:normAutofit/>
          </a:bodyPr>
          <a:lstStyle>
            <a:lvl1pPr marL="0" indent="0">
              <a:buNone/>
              <a:defRPr sz="2400" b="1">
                <a:solidFill>
                  <a:schemeClr val="tx1">
                    <a:lumMod val="75000"/>
                    <a:lumOff val="2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sub title</a:t>
            </a:r>
          </a:p>
        </p:txBody>
      </p:sp>
      <p:sp>
        <p:nvSpPr>
          <p:cNvPr id="5" name="Content Placeholder 3"/>
          <p:cNvSpPr>
            <a:spLocks noGrp="1"/>
          </p:cNvSpPr>
          <p:nvPr>
            <p:ph sz="half" idx="2" hasCustomPrompt="1"/>
          </p:nvPr>
        </p:nvSpPr>
        <p:spPr>
          <a:xfrm>
            <a:off x="174574" y="2139317"/>
            <a:ext cx="8686792" cy="4203294"/>
          </a:xfrm>
        </p:spPr>
        <p:txBody>
          <a:bodyPr>
            <a:normAutofit/>
          </a:bodyPr>
          <a:lstStyle>
            <a:lvl1pPr marL="0" indent="0">
              <a:buNone/>
              <a:defRPr sz="2200">
                <a:solidFill>
                  <a:schemeClr val="tx1">
                    <a:lumMod val="75000"/>
                    <a:lumOff val="25000"/>
                  </a:schemeClr>
                </a:solidFill>
              </a:defRPr>
            </a:lvl1pPr>
          </a:lstStyle>
          <a:p>
            <a:pPr lvl="0"/>
            <a:r>
              <a:rPr lang="en-US" dirty="0"/>
              <a:t>Click to add text</a:t>
            </a:r>
          </a:p>
        </p:txBody>
      </p:sp>
    </p:spTree>
    <p:extLst>
      <p:ext uri="{BB962C8B-B14F-4D97-AF65-F5344CB8AC3E}">
        <p14:creationId xmlns:p14="http://schemas.microsoft.com/office/powerpoint/2010/main" val="797540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4574" y="182251"/>
            <a:ext cx="6586797" cy="939972"/>
          </a:xfrm>
        </p:spPr>
        <p:txBody>
          <a:bodyPr>
            <a:normAutofit/>
          </a:bodyPr>
          <a:lstStyle>
            <a:lvl1pPr>
              <a:defRPr sz="2400" b="1">
                <a:solidFill>
                  <a:srgbClr val="FFC000"/>
                </a:solidFill>
                <a:latin typeface="+mn-lt"/>
              </a:defRPr>
            </a:lvl1pPr>
          </a:lstStyle>
          <a:p>
            <a:r>
              <a:rPr lang="en-US" dirty="0"/>
              <a:t>Click to add title</a:t>
            </a:r>
          </a:p>
        </p:txBody>
      </p:sp>
      <p:sp>
        <p:nvSpPr>
          <p:cNvPr id="3" name="Content Placeholder 2"/>
          <p:cNvSpPr>
            <a:spLocks noGrp="1"/>
          </p:cNvSpPr>
          <p:nvPr>
            <p:ph idx="1" hasCustomPrompt="1"/>
          </p:nvPr>
        </p:nvSpPr>
        <p:spPr>
          <a:xfrm>
            <a:off x="174573" y="1318548"/>
            <a:ext cx="8753295" cy="5123815"/>
          </a:xfrm>
        </p:spPr>
        <p:txBody>
          <a:bodyPr>
            <a:normAutofit/>
          </a:bodyPr>
          <a:lstStyle>
            <a:lvl1pPr marL="0" indent="0">
              <a:buNone/>
              <a:defRPr sz="2200" baseline="0">
                <a:solidFill>
                  <a:schemeClr val="tx1">
                    <a:lumMod val="75000"/>
                    <a:lumOff val="25000"/>
                  </a:schemeClr>
                </a:solidFill>
              </a:defRPr>
            </a:lvl1pPr>
          </a:lstStyle>
          <a:p>
            <a:pPr lvl="0"/>
            <a:r>
              <a:rPr lang="en-US" dirty="0"/>
              <a:t>Click to add text</a:t>
            </a:r>
          </a:p>
        </p:txBody>
      </p:sp>
    </p:spTree>
    <p:extLst>
      <p:ext uri="{BB962C8B-B14F-4D97-AF65-F5344CB8AC3E}">
        <p14:creationId xmlns:p14="http://schemas.microsoft.com/office/powerpoint/2010/main" val="366553613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57DFF39-8FDC-41F5-825B-04AEAC6CE854}" type="datetimeFigureOut">
              <a:rPr lang="en-US" smtClean="0"/>
              <a:t>9/2/16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5E4F77D-1057-4301-B1A0-0E6D738B2983}" type="slidenum">
              <a:rPr lang="en-US" smtClean="0"/>
              <a:t>‹#›</a:t>
            </a:fld>
            <a:endParaRPr lang="en-US"/>
          </a:p>
        </p:txBody>
      </p:sp>
    </p:spTree>
    <p:extLst>
      <p:ext uri="{BB962C8B-B14F-4D97-AF65-F5344CB8AC3E}">
        <p14:creationId xmlns:p14="http://schemas.microsoft.com/office/powerpoint/2010/main" val="317238091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6.jpg"/></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eg"/><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 Id="rId3" Type="http://schemas.openxmlformats.org/officeDocument/2006/relationships/image" Target="../media/image1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png"/><Relationship Id="rId5" Type="http://schemas.openxmlformats.org/officeDocument/2006/relationships/image" Target="../media/image27.jpeg"/><Relationship Id="rId6" Type="http://schemas.openxmlformats.org/officeDocument/2006/relationships/image" Target="../media/image28.jpeg"/><Relationship Id="rId7" Type="http://schemas.openxmlformats.org/officeDocument/2006/relationships/image" Target="../media/image29.png"/><Relationship Id="rId8" Type="http://schemas.openxmlformats.org/officeDocument/2006/relationships/image" Target="../media/image30.jpeg"/><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png"/><Relationship Id="rId5" Type="http://schemas.openxmlformats.org/officeDocument/2006/relationships/image" Target="../media/image27.jpeg"/><Relationship Id="rId6" Type="http://schemas.openxmlformats.org/officeDocument/2006/relationships/image" Target="../media/image28.jpeg"/><Relationship Id="rId7" Type="http://schemas.openxmlformats.org/officeDocument/2006/relationships/image" Target="../media/image29.png"/><Relationship Id="rId8"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png"/><Relationship Id="rId5" Type="http://schemas.openxmlformats.org/officeDocument/2006/relationships/image" Target="../media/image27.jpeg"/><Relationship Id="rId6" Type="http://schemas.openxmlformats.org/officeDocument/2006/relationships/image" Target="../media/image28.jpeg"/><Relationship Id="rId7" Type="http://schemas.openxmlformats.org/officeDocument/2006/relationships/image" Target="../media/image29.png"/><Relationship Id="rId8"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4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1" Type="http://schemas.openxmlformats.org/officeDocument/2006/relationships/slideLayout" Target="../slideLayouts/slideLayout4.xml"/><Relationship Id="rId2" Type="http://schemas.openxmlformats.org/officeDocument/2006/relationships/notesSlide" Target="../notesSlides/notesSlide36.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g"/><Relationship Id="rId4" Type="http://schemas.openxmlformats.org/officeDocument/2006/relationships/image" Target="../media/image44.jpeg"/><Relationship Id="rId5" Type="http://schemas.openxmlformats.org/officeDocument/2006/relationships/image" Target="../media/image45.jpeg"/><Relationship Id="rId6" Type="http://schemas.openxmlformats.org/officeDocument/2006/relationships/image" Target="../media/image46.jpe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tif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s>
</file>

<file path=ppt/slides/_rels/slide48.xml.rels><?xml version="1.0" encoding="UTF-8" standalone="yes"?>
<Relationships xmlns="http://schemas.openxmlformats.org/package/2006/relationships"><Relationship Id="rId3" Type="http://schemas.openxmlformats.org/officeDocument/2006/relationships/hyperlink" Target="mailto:francine.lyken@his.gatech.edu" TargetMode="External"/><Relationship Id="rId4" Type="http://schemas.openxmlformats.org/officeDocument/2006/relationships/hyperlink" Target="mailto:alyson.powell@ipat.gatech.edu" TargetMode="External"/><Relationship Id="rId5" Type="http://schemas.openxmlformats.org/officeDocument/2006/relationships/image" Target="../media/image48.png"/><Relationship Id="rId6" Type="http://schemas.openxmlformats.org/officeDocument/2006/relationships/image" Target="../media/image49.png"/><Relationship Id="rId1" Type="http://schemas.openxmlformats.org/officeDocument/2006/relationships/slideLayout" Target="../slideLayouts/slideLayout4.xml"/><Relationship Id="rId2" Type="http://schemas.openxmlformats.org/officeDocument/2006/relationships/notesSlide" Target="../notesSlides/notesSlide4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5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61708" y="2344538"/>
            <a:ext cx="4866656" cy="1382540"/>
          </a:xfrm>
        </p:spPr>
        <p:txBody>
          <a:bodyPr>
            <a:normAutofit/>
          </a:bodyPr>
          <a:lstStyle/>
          <a:p>
            <a:r>
              <a:rPr lang="en-US" sz="4400" b="1" dirty="0" err="1"/>
              <a:t>IPaT</a:t>
            </a:r>
            <a:r>
              <a:rPr lang="en-US" sz="4400" b="1" dirty="0"/>
              <a:t> Fall Town Hall</a:t>
            </a:r>
          </a:p>
        </p:txBody>
      </p:sp>
      <p:sp>
        <p:nvSpPr>
          <p:cNvPr id="3" name="Subtitle 2"/>
          <p:cNvSpPr>
            <a:spLocks noGrp="1"/>
          </p:cNvSpPr>
          <p:nvPr>
            <p:ph type="subTitle" idx="1"/>
          </p:nvPr>
        </p:nvSpPr>
        <p:spPr>
          <a:xfrm>
            <a:off x="3861708" y="4264568"/>
            <a:ext cx="4866656" cy="1186092"/>
          </a:xfrm>
        </p:spPr>
        <p:txBody>
          <a:bodyPr>
            <a:normAutofit/>
          </a:bodyPr>
          <a:lstStyle/>
          <a:p>
            <a:r>
              <a:rPr lang="en-US" sz="2400" dirty="0"/>
              <a:t>September 1, 2016</a:t>
            </a:r>
          </a:p>
        </p:txBody>
      </p:sp>
    </p:spTree>
    <p:extLst>
      <p:ext uri="{BB962C8B-B14F-4D97-AF65-F5344CB8AC3E}">
        <p14:creationId xmlns:p14="http://schemas.microsoft.com/office/powerpoint/2010/main" val="33905158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IPaT</a:t>
            </a:r>
            <a:r>
              <a:rPr lang="en-US" dirty="0"/>
              <a:t> Highlights</a:t>
            </a:r>
          </a:p>
        </p:txBody>
      </p:sp>
    </p:spTree>
    <p:extLst>
      <p:ext uri="{BB962C8B-B14F-4D97-AF65-F5344CB8AC3E}">
        <p14:creationId xmlns:p14="http://schemas.microsoft.com/office/powerpoint/2010/main" val="10709304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IPaT</a:t>
            </a:r>
            <a:r>
              <a:rPr lang="en-US" dirty="0"/>
              <a:t> Highlights</a:t>
            </a:r>
          </a:p>
        </p:txBody>
      </p:sp>
      <p:sp>
        <p:nvSpPr>
          <p:cNvPr id="7" name="Content Placeholder 3"/>
          <p:cNvSpPr>
            <a:spLocks noGrp="1"/>
          </p:cNvSpPr>
          <p:nvPr>
            <p:ph sz="half" idx="2"/>
          </p:nvPr>
        </p:nvSpPr>
        <p:spPr>
          <a:xfrm>
            <a:off x="174573" y="1248900"/>
            <a:ext cx="5352769" cy="5609100"/>
          </a:xfrm>
        </p:spPr>
        <p:txBody>
          <a:bodyPr>
            <a:normAutofit/>
          </a:bodyPr>
          <a:lstStyle/>
          <a:p>
            <a:pPr>
              <a:lnSpc>
                <a:spcPct val="100000"/>
              </a:lnSpc>
            </a:pPr>
            <a:r>
              <a:rPr lang="en-US" sz="2000" b="1" dirty="0" err="1">
                <a:solidFill>
                  <a:srgbClr val="FFC000"/>
                </a:solidFill>
              </a:rPr>
              <a:t>Nicoleta</a:t>
            </a:r>
            <a:r>
              <a:rPr lang="en-US" sz="2000" b="1" dirty="0">
                <a:solidFill>
                  <a:srgbClr val="FFC000"/>
                </a:solidFill>
              </a:rPr>
              <a:t> </a:t>
            </a:r>
            <a:r>
              <a:rPr lang="en-US" sz="2000" b="1" dirty="0" err="1">
                <a:solidFill>
                  <a:srgbClr val="FFC000"/>
                </a:solidFill>
              </a:rPr>
              <a:t>Serban</a:t>
            </a:r>
            <a:r>
              <a:rPr lang="en-US" sz="2000" b="1" dirty="0">
                <a:solidFill>
                  <a:srgbClr val="FFC000"/>
                </a:solidFill>
              </a:rPr>
              <a:t/>
            </a:r>
            <a:br>
              <a:rPr lang="en-US" sz="2000" b="1" dirty="0">
                <a:solidFill>
                  <a:srgbClr val="FFC000"/>
                </a:solidFill>
              </a:rPr>
            </a:br>
            <a:r>
              <a:rPr lang="en-US" sz="2000" b="1" dirty="0">
                <a:solidFill>
                  <a:srgbClr val="FFC000"/>
                </a:solidFill>
              </a:rPr>
              <a:t>   </a:t>
            </a:r>
            <a:r>
              <a:rPr lang="en-US" sz="2000" dirty="0">
                <a:solidFill>
                  <a:srgbClr val="FFC000"/>
                </a:solidFill>
              </a:rPr>
              <a:t>Access to dental care for Georgia children</a:t>
            </a:r>
          </a:p>
          <a:p>
            <a:pPr>
              <a:lnSpc>
                <a:spcPct val="100000"/>
              </a:lnSpc>
            </a:pPr>
            <a:r>
              <a:rPr lang="en-US" sz="2000" b="1" dirty="0">
                <a:solidFill>
                  <a:schemeClr val="tx1"/>
                </a:solidFill>
              </a:rPr>
              <a:t>P30 Translational Diabetes Research Center</a:t>
            </a:r>
            <a:br>
              <a:rPr lang="en-US" sz="2000" b="1" dirty="0">
                <a:solidFill>
                  <a:schemeClr val="tx1"/>
                </a:solidFill>
              </a:rPr>
            </a:br>
            <a:r>
              <a:rPr lang="en-US" sz="2000" b="1" dirty="0">
                <a:solidFill>
                  <a:schemeClr val="tx1"/>
                </a:solidFill>
              </a:rPr>
              <a:t>   </a:t>
            </a:r>
            <a:r>
              <a:rPr lang="en-US" sz="2000" dirty="0">
                <a:solidFill>
                  <a:schemeClr val="tx1"/>
                </a:solidFill>
              </a:rPr>
              <a:t>Emory + Arriaga, </a:t>
            </a:r>
            <a:r>
              <a:rPr lang="en-US" sz="2000" dirty="0" err="1">
                <a:solidFill>
                  <a:schemeClr val="tx1"/>
                </a:solidFill>
              </a:rPr>
              <a:t>Serban</a:t>
            </a:r>
            <a:r>
              <a:rPr lang="en-US" sz="2000" dirty="0">
                <a:solidFill>
                  <a:schemeClr val="tx1"/>
                </a:solidFill>
              </a:rPr>
              <a:t>, </a:t>
            </a:r>
            <a:r>
              <a:rPr lang="en-US" sz="2000" dirty="0" err="1">
                <a:solidFill>
                  <a:schemeClr val="tx1"/>
                </a:solidFill>
              </a:rPr>
              <a:t>Mynatt</a:t>
            </a:r>
            <a:r>
              <a:rPr lang="en-US" sz="2000" dirty="0">
                <a:solidFill>
                  <a:schemeClr val="tx1"/>
                </a:solidFill>
              </a:rPr>
              <a:t>, Wang, Wilcox</a:t>
            </a:r>
            <a:endParaRPr lang="is-IS" sz="2000" dirty="0">
              <a:solidFill>
                <a:schemeClr val="tx1"/>
              </a:solidFill>
            </a:endParaRPr>
          </a:p>
          <a:p>
            <a:pPr>
              <a:lnSpc>
                <a:spcPct val="100000"/>
              </a:lnSpc>
            </a:pPr>
            <a:r>
              <a:rPr lang="en-US" sz="2000" b="1" dirty="0">
                <a:solidFill>
                  <a:schemeClr val="tx1"/>
                </a:solidFill>
              </a:rPr>
              <a:t>Leadership Excellence</a:t>
            </a:r>
            <a:r>
              <a:rPr lang="is-IS" sz="2000" b="1" dirty="0">
                <a:solidFill>
                  <a:schemeClr val="tx1"/>
                </a:solidFill>
              </a:rPr>
              <a:t/>
            </a:r>
            <a:br>
              <a:rPr lang="is-IS" sz="2000" b="1" dirty="0">
                <a:solidFill>
                  <a:schemeClr val="tx1"/>
                </a:solidFill>
              </a:rPr>
            </a:br>
            <a:r>
              <a:rPr lang="is-IS" sz="2000" b="1" dirty="0">
                <a:solidFill>
                  <a:schemeClr val="tx1"/>
                </a:solidFill>
              </a:rPr>
              <a:t>   </a:t>
            </a:r>
            <a:r>
              <a:rPr lang="is-IS" sz="2000" dirty="0">
                <a:solidFill>
                  <a:schemeClr val="tx1"/>
                </a:solidFill>
              </a:rPr>
              <a:t>2 of 5 GT Awards: Mynatt, Farrugia</a:t>
            </a:r>
            <a:br>
              <a:rPr lang="is-IS" sz="2000" dirty="0">
                <a:solidFill>
                  <a:schemeClr val="tx1"/>
                </a:solidFill>
              </a:rPr>
            </a:br>
            <a:r>
              <a:rPr lang="is-IS" sz="2000" dirty="0">
                <a:solidFill>
                  <a:schemeClr val="tx1"/>
                </a:solidFill>
              </a:rPr>
              <a:t>   DHS CIRI Center of Excellence: McCook</a:t>
            </a:r>
          </a:p>
          <a:p>
            <a:pPr>
              <a:lnSpc>
                <a:spcPct val="100000"/>
              </a:lnSpc>
            </a:pPr>
            <a:r>
              <a:rPr lang="is-IS" sz="2000" b="1" dirty="0">
                <a:solidFill>
                  <a:schemeClr val="tx1"/>
                </a:solidFill>
              </a:rPr>
              <a:t>New Industry Partner: </a:t>
            </a:r>
            <a:r>
              <a:rPr lang="en-US" sz="2000" dirty="0"/>
              <a:t>ThyssenKrupp (TK)</a:t>
            </a:r>
            <a:r>
              <a:rPr lang="en-US" sz="2000" b="1" dirty="0">
                <a:solidFill>
                  <a:schemeClr val="tx1"/>
                </a:solidFill>
              </a:rPr>
              <a:t/>
            </a:r>
            <a:br>
              <a:rPr lang="en-US" sz="2000" b="1" dirty="0">
                <a:solidFill>
                  <a:schemeClr val="tx1"/>
                </a:solidFill>
              </a:rPr>
            </a:br>
            <a:r>
              <a:rPr lang="en-US" sz="2000" b="1" dirty="0">
                <a:solidFill>
                  <a:schemeClr val="tx1"/>
                </a:solidFill>
              </a:rPr>
              <a:t>  </a:t>
            </a:r>
            <a:r>
              <a:rPr lang="en-US" sz="2000" dirty="0">
                <a:solidFill>
                  <a:schemeClr val="tx1"/>
                </a:solidFill>
              </a:rPr>
              <a:t>Over $350K. Future office environments</a:t>
            </a:r>
          </a:p>
          <a:p>
            <a:pPr>
              <a:lnSpc>
                <a:spcPct val="100000"/>
              </a:lnSpc>
            </a:pPr>
            <a:r>
              <a:rPr lang="is-IS" sz="2000" b="1" dirty="0">
                <a:solidFill>
                  <a:schemeClr val="tx1"/>
                </a:solidFill>
              </a:rPr>
              <a:t>(Re)New Industry Partner: </a:t>
            </a:r>
            <a:r>
              <a:rPr lang="en-US" sz="2000" dirty="0"/>
              <a:t>Ford</a:t>
            </a:r>
            <a:r>
              <a:rPr lang="en-US" sz="2000" b="1" dirty="0">
                <a:solidFill>
                  <a:schemeClr val="tx1"/>
                </a:solidFill>
              </a:rPr>
              <a:t/>
            </a:r>
            <a:br>
              <a:rPr lang="en-US" sz="2000" b="1" dirty="0">
                <a:solidFill>
                  <a:schemeClr val="tx1"/>
                </a:solidFill>
              </a:rPr>
            </a:br>
            <a:r>
              <a:rPr lang="en-US" sz="2000" b="1" dirty="0">
                <a:solidFill>
                  <a:schemeClr val="tx1"/>
                </a:solidFill>
              </a:rPr>
              <a:t>  </a:t>
            </a:r>
            <a:r>
              <a:rPr lang="en-US" sz="2000" dirty="0">
                <a:solidFill>
                  <a:schemeClr val="tx1"/>
                </a:solidFill>
              </a:rPr>
              <a:t>Platforms for early design of complex systems</a:t>
            </a:r>
          </a:p>
          <a:p>
            <a:pPr>
              <a:lnSpc>
                <a:spcPct val="100000"/>
              </a:lnSpc>
            </a:pPr>
            <a:r>
              <a:rPr lang="en-US" sz="2000" b="1" dirty="0">
                <a:solidFill>
                  <a:schemeClr val="tx1"/>
                </a:solidFill>
              </a:rPr>
              <a:t>MODA Exhibit: On You Wearing Technology</a:t>
            </a:r>
            <a:br>
              <a:rPr lang="en-US" sz="2000" b="1" dirty="0">
                <a:solidFill>
                  <a:schemeClr val="tx1"/>
                </a:solidFill>
              </a:rPr>
            </a:br>
            <a:r>
              <a:rPr lang="en-US" sz="2000" b="1" dirty="0">
                <a:solidFill>
                  <a:schemeClr val="tx1"/>
                </a:solidFill>
              </a:rPr>
              <a:t>   </a:t>
            </a:r>
            <a:r>
              <a:rPr lang="en-US" sz="2000" dirty="0" err="1">
                <a:solidFill>
                  <a:schemeClr val="tx1"/>
                </a:solidFill>
              </a:rPr>
              <a:t>Zeagler</a:t>
            </a:r>
            <a:r>
              <a:rPr lang="en-US" sz="2000" dirty="0">
                <a:solidFill>
                  <a:schemeClr val="tx1"/>
                </a:solidFill>
              </a:rPr>
              <a:t>, </a:t>
            </a:r>
            <a:r>
              <a:rPr lang="en-US" sz="2000" dirty="0" err="1">
                <a:solidFill>
                  <a:schemeClr val="tx1"/>
                </a:solidFill>
              </a:rPr>
              <a:t>Starner</a:t>
            </a:r>
            <a:r>
              <a:rPr lang="en-US" sz="2000" dirty="0">
                <a:solidFill>
                  <a:schemeClr val="tx1"/>
                </a:solidFill>
              </a:rPr>
              <a:t>, and many more</a:t>
            </a:r>
            <a:endParaRPr lang="en-US" sz="2000" b="1" dirty="0">
              <a:solidFill>
                <a:schemeClr val="tx1"/>
              </a:solidFill>
            </a:endParaRPr>
          </a:p>
          <a:p>
            <a:pPr>
              <a:lnSpc>
                <a:spcPct val="100000"/>
              </a:lnSpc>
            </a:pPr>
            <a:r>
              <a:rPr lang="en-US" sz="2000" b="1" dirty="0">
                <a:solidFill>
                  <a:schemeClr val="tx1"/>
                </a:solidFill>
              </a:rPr>
              <a:t>Take Me Out To the Ball Game</a:t>
            </a:r>
            <a:br>
              <a:rPr lang="en-US" sz="2000" b="1" dirty="0">
                <a:solidFill>
                  <a:schemeClr val="tx1"/>
                </a:solidFill>
              </a:rPr>
            </a:br>
            <a:r>
              <a:rPr lang="en-US" sz="2000" b="1" dirty="0">
                <a:solidFill>
                  <a:schemeClr val="tx1"/>
                </a:solidFill>
              </a:rPr>
              <a:t>  </a:t>
            </a:r>
            <a:r>
              <a:rPr lang="en-US" sz="2000" dirty="0">
                <a:solidFill>
                  <a:schemeClr val="tx1"/>
                </a:solidFill>
              </a:rPr>
              <a:t>Braves. Georgia Tech. STEM Education</a:t>
            </a:r>
            <a:endParaRPr lang="en-US" sz="2000" b="1" dirty="0">
              <a:solidFill>
                <a:schemeClr val="tx1"/>
              </a:solidFill>
            </a:endParaRPr>
          </a:p>
          <a:p>
            <a:pPr>
              <a:lnSpc>
                <a:spcPct val="100000"/>
              </a:lnSpc>
            </a:pPr>
            <a:endParaRPr lang="en-US" sz="2000" dirty="0"/>
          </a:p>
        </p:txBody>
      </p:sp>
      <p:pic>
        <p:nvPicPr>
          <p:cNvPr id="1030" name="Picture 6" descr="ttp://www.rh.gatech.edu/hg/image/54665/origin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4624" y="1248900"/>
            <a:ext cx="2091549" cy="279139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coe.gatech.edu/sites/default/files/styles/global__large__scale_450px_/public/img_1462.jpg?itok=f6pnokH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7342" y="4146655"/>
            <a:ext cx="3306114" cy="2204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5402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IPaT</a:t>
            </a:r>
            <a:r>
              <a:rPr lang="en-US" dirty="0"/>
              <a:t> Highlights</a:t>
            </a:r>
          </a:p>
        </p:txBody>
      </p:sp>
      <p:sp>
        <p:nvSpPr>
          <p:cNvPr id="7" name="Content Placeholder 3"/>
          <p:cNvSpPr>
            <a:spLocks noGrp="1"/>
          </p:cNvSpPr>
          <p:nvPr>
            <p:ph sz="half" idx="2"/>
          </p:nvPr>
        </p:nvSpPr>
        <p:spPr>
          <a:xfrm>
            <a:off x="174573" y="1248900"/>
            <a:ext cx="5352769" cy="5609100"/>
          </a:xfrm>
        </p:spPr>
        <p:txBody>
          <a:bodyPr>
            <a:normAutofit/>
          </a:bodyPr>
          <a:lstStyle/>
          <a:p>
            <a:pPr>
              <a:lnSpc>
                <a:spcPct val="100000"/>
              </a:lnSpc>
            </a:pPr>
            <a:r>
              <a:rPr lang="en-US" sz="2000" b="1" dirty="0" err="1">
                <a:solidFill>
                  <a:schemeClr val="tx1"/>
                </a:solidFill>
              </a:rPr>
              <a:t>Nicoleta</a:t>
            </a:r>
            <a:r>
              <a:rPr lang="en-US" sz="2000" b="1" dirty="0">
                <a:solidFill>
                  <a:schemeClr val="tx1"/>
                </a:solidFill>
              </a:rPr>
              <a:t> </a:t>
            </a:r>
            <a:r>
              <a:rPr lang="en-US" sz="2000" b="1" dirty="0" err="1">
                <a:solidFill>
                  <a:schemeClr val="tx1"/>
                </a:solidFill>
              </a:rPr>
              <a:t>Serban</a:t>
            </a:r>
            <a:r>
              <a:rPr lang="en-US" sz="2000" b="1" dirty="0">
                <a:solidFill>
                  <a:schemeClr val="tx1"/>
                </a:solidFill>
              </a:rPr>
              <a:t/>
            </a:r>
            <a:br>
              <a:rPr lang="en-US" sz="2000" b="1" dirty="0">
                <a:solidFill>
                  <a:schemeClr val="tx1"/>
                </a:solidFill>
              </a:rPr>
            </a:br>
            <a:r>
              <a:rPr lang="en-US" sz="2000" b="1" dirty="0">
                <a:solidFill>
                  <a:schemeClr val="tx1"/>
                </a:solidFill>
              </a:rPr>
              <a:t>   </a:t>
            </a:r>
            <a:r>
              <a:rPr lang="en-US" sz="2000" dirty="0">
                <a:solidFill>
                  <a:schemeClr val="tx1"/>
                </a:solidFill>
              </a:rPr>
              <a:t>Access to dental care for Georgia children</a:t>
            </a:r>
          </a:p>
          <a:p>
            <a:pPr>
              <a:lnSpc>
                <a:spcPct val="100000"/>
              </a:lnSpc>
            </a:pPr>
            <a:r>
              <a:rPr lang="en-US" sz="2000" b="1" dirty="0">
                <a:solidFill>
                  <a:srgbClr val="FFC000"/>
                </a:solidFill>
              </a:rPr>
              <a:t>P30 Translational Diabetes Research Center</a:t>
            </a:r>
            <a:br>
              <a:rPr lang="en-US" sz="2000" b="1" dirty="0">
                <a:solidFill>
                  <a:srgbClr val="FFC000"/>
                </a:solidFill>
              </a:rPr>
            </a:br>
            <a:r>
              <a:rPr lang="en-US" sz="2000" b="1" dirty="0">
                <a:solidFill>
                  <a:srgbClr val="FFC000"/>
                </a:solidFill>
              </a:rPr>
              <a:t>   </a:t>
            </a:r>
            <a:r>
              <a:rPr lang="en-US" sz="2000" dirty="0">
                <a:solidFill>
                  <a:srgbClr val="FFC000"/>
                </a:solidFill>
              </a:rPr>
              <a:t>Emory + Arriaga, </a:t>
            </a:r>
            <a:r>
              <a:rPr lang="en-US" sz="2000" dirty="0" err="1">
                <a:solidFill>
                  <a:srgbClr val="FFC000"/>
                </a:solidFill>
              </a:rPr>
              <a:t>Serban</a:t>
            </a:r>
            <a:r>
              <a:rPr lang="en-US" sz="2000" dirty="0">
                <a:solidFill>
                  <a:srgbClr val="FFC000"/>
                </a:solidFill>
              </a:rPr>
              <a:t>, </a:t>
            </a:r>
            <a:r>
              <a:rPr lang="en-US" sz="2000" dirty="0" err="1">
                <a:solidFill>
                  <a:srgbClr val="FFC000"/>
                </a:solidFill>
              </a:rPr>
              <a:t>Mynatt</a:t>
            </a:r>
            <a:r>
              <a:rPr lang="en-US" sz="2000" dirty="0">
                <a:solidFill>
                  <a:srgbClr val="FFC000"/>
                </a:solidFill>
              </a:rPr>
              <a:t>, Wang, Wilcox</a:t>
            </a:r>
            <a:endParaRPr lang="is-IS" sz="2000" dirty="0">
              <a:solidFill>
                <a:srgbClr val="FFC000"/>
              </a:solidFill>
            </a:endParaRPr>
          </a:p>
          <a:p>
            <a:pPr>
              <a:lnSpc>
                <a:spcPct val="100000"/>
              </a:lnSpc>
            </a:pPr>
            <a:r>
              <a:rPr lang="en-US" sz="2000" b="1" dirty="0">
                <a:solidFill>
                  <a:schemeClr val="tx1"/>
                </a:solidFill>
              </a:rPr>
              <a:t>Leadership Excellence</a:t>
            </a:r>
            <a:r>
              <a:rPr lang="is-IS" sz="2000" b="1" dirty="0">
                <a:solidFill>
                  <a:schemeClr val="tx1"/>
                </a:solidFill>
              </a:rPr>
              <a:t/>
            </a:r>
            <a:br>
              <a:rPr lang="is-IS" sz="2000" b="1" dirty="0">
                <a:solidFill>
                  <a:schemeClr val="tx1"/>
                </a:solidFill>
              </a:rPr>
            </a:br>
            <a:r>
              <a:rPr lang="is-IS" sz="2000" b="1" dirty="0">
                <a:solidFill>
                  <a:schemeClr val="tx1"/>
                </a:solidFill>
              </a:rPr>
              <a:t>   </a:t>
            </a:r>
            <a:r>
              <a:rPr lang="is-IS" sz="2000" dirty="0">
                <a:solidFill>
                  <a:schemeClr val="tx1"/>
                </a:solidFill>
              </a:rPr>
              <a:t>2 of 5 GT Awards: Mynatt, Farrugia</a:t>
            </a:r>
            <a:br>
              <a:rPr lang="is-IS" sz="2000" dirty="0">
                <a:solidFill>
                  <a:schemeClr val="tx1"/>
                </a:solidFill>
              </a:rPr>
            </a:br>
            <a:r>
              <a:rPr lang="is-IS" sz="2000" dirty="0">
                <a:solidFill>
                  <a:schemeClr val="tx1"/>
                </a:solidFill>
              </a:rPr>
              <a:t>   DHS CIRI Center of Excellence: McCook</a:t>
            </a:r>
          </a:p>
          <a:p>
            <a:pPr>
              <a:lnSpc>
                <a:spcPct val="100000"/>
              </a:lnSpc>
            </a:pPr>
            <a:r>
              <a:rPr lang="is-IS" sz="2000" b="1" dirty="0">
                <a:solidFill>
                  <a:schemeClr val="tx1"/>
                </a:solidFill>
              </a:rPr>
              <a:t>New Industry Partner: </a:t>
            </a:r>
            <a:r>
              <a:rPr lang="en-US" sz="2000" dirty="0"/>
              <a:t>ThyssenKrupp (TK)</a:t>
            </a:r>
            <a:r>
              <a:rPr lang="en-US" sz="2000" b="1" dirty="0">
                <a:solidFill>
                  <a:schemeClr val="tx1"/>
                </a:solidFill>
              </a:rPr>
              <a:t/>
            </a:r>
            <a:br>
              <a:rPr lang="en-US" sz="2000" b="1" dirty="0">
                <a:solidFill>
                  <a:schemeClr val="tx1"/>
                </a:solidFill>
              </a:rPr>
            </a:br>
            <a:r>
              <a:rPr lang="en-US" sz="2000" b="1" dirty="0">
                <a:solidFill>
                  <a:schemeClr val="tx1"/>
                </a:solidFill>
              </a:rPr>
              <a:t>  </a:t>
            </a:r>
            <a:r>
              <a:rPr lang="en-US" sz="2000" dirty="0">
                <a:solidFill>
                  <a:schemeClr val="tx1"/>
                </a:solidFill>
              </a:rPr>
              <a:t>Over $350K. Future office environments</a:t>
            </a:r>
          </a:p>
          <a:p>
            <a:pPr>
              <a:lnSpc>
                <a:spcPct val="100000"/>
              </a:lnSpc>
            </a:pPr>
            <a:r>
              <a:rPr lang="is-IS" sz="2000" b="1" dirty="0">
                <a:solidFill>
                  <a:schemeClr val="tx1"/>
                </a:solidFill>
              </a:rPr>
              <a:t>(Re)New Industry Partner: </a:t>
            </a:r>
            <a:r>
              <a:rPr lang="en-US" sz="2000" dirty="0"/>
              <a:t>Ford</a:t>
            </a:r>
            <a:r>
              <a:rPr lang="en-US" sz="2000" b="1" dirty="0">
                <a:solidFill>
                  <a:schemeClr val="tx1"/>
                </a:solidFill>
              </a:rPr>
              <a:t/>
            </a:r>
            <a:br>
              <a:rPr lang="en-US" sz="2000" b="1" dirty="0">
                <a:solidFill>
                  <a:schemeClr val="tx1"/>
                </a:solidFill>
              </a:rPr>
            </a:br>
            <a:r>
              <a:rPr lang="en-US" sz="2000" b="1" dirty="0">
                <a:solidFill>
                  <a:schemeClr val="tx1"/>
                </a:solidFill>
              </a:rPr>
              <a:t>  </a:t>
            </a:r>
            <a:r>
              <a:rPr lang="en-US" sz="2000" dirty="0">
                <a:solidFill>
                  <a:schemeClr val="tx1"/>
                </a:solidFill>
              </a:rPr>
              <a:t>Platforms for early design of complex systems</a:t>
            </a:r>
          </a:p>
          <a:p>
            <a:pPr>
              <a:lnSpc>
                <a:spcPct val="100000"/>
              </a:lnSpc>
            </a:pPr>
            <a:r>
              <a:rPr lang="en-US" sz="2000" b="1" dirty="0">
                <a:solidFill>
                  <a:schemeClr val="tx1"/>
                </a:solidFill>
              </a:rPr>
              <a:t>MODA Exhibit: On You Wearing Technology</a:t>
            </a:r>
            <a:br>
              <a:rPr lang="en-US" sz="2000" b="1" dirty="0">
                <a:solidFill>
                  <a:schemeClr val="tx1"/>
                </a:solidFill>
              </a:rPr>
            </a:br>
            <a:r>
              <a:rPr lang="en-US" sz="2000" b="1" dirty="0">
                <a:solidFill>
                  <a:schemeClr val="tx1"/>
                </a:solidFill>
              </a:rPr>
              <a:t>   </a:t>
            </a:r>
            <a:r>
              <a:rPr lang="en-US" sz="2000" dirty="0" err="1">
                <a:solidFill>
                  <a:schemeClr val="tx1"/>
                </a:solidFill>
              </a:rPr>
              <a:t>Zeagler</a:t>
            </a:r>
            <a:r>
              <a:rPr lang="en-US" sz="2000" dirty="0">
                <a:solidFill>
                  <a:schemeClr val="tx1"/>
                </a:solidFill>
              </a:rPr>
              <a:t>, </a:t>
            </a:r>
            <a:r>
              <a:rPr lang="en-US" sz="2000" dirty="0" err="1">
                <a:solidFill>
                  <a:schemeClr val="tx1"/>
                </a:solidFill>
              </a:rPr>
              <a:t>Starner</a:t>
            </a:r>
            <a:r>
              <a:rPr lang="en-US" sz="2000" dirty="0">
                <a:solidFill>
                  <a:schemeClr val="tx1"/>
                </a:solidFill>
              </a:rPr>
              <a:t>, and many more</a:t>
            </a:r>
            <a:endParaRPr lang="en-US" sz="2000" b="1" dirty="0">
              <a:solidFill>
                <a:schemeClr val="tx1"/>
              </a:solidFill>
            </a:endParaRPr>
          </a:p>
          <a:p>
            <a:pPr>
              <a:lnSpc>
                <a:spcPct val="100000"/>
              </a:lnSpc>
            </a:pPr>
            <a:r>
              <a:rPr lang="en-US" sz="2000" b="1" dirty="0">
                <a:solidFill>
                  <a:schemeClr val="tx1"/>
                </a:solidFill>
              </a:rPr>
              <a:t>Take Me Out To the Ball Game</a:t>
            </a:r>
            <a:br>
              <a:rPr lang="en-US" sz="2000" b="1" dirty="0">
                <a:solidFill>
                  <a:schemeClr val="tx1"/>
                </a:solidFill>
              </a:rPr>
            </a:br>
            <a:r>
              <a:rPr lang="en-US" sz="2000" b="1" dirty="0">
                <a:solidFill>
                  <a:schemeClr val="tx1"/>
                </a:solidFill>
              </a:rPr>
              <a:t>  </a:t>
            </a:r>
            <a:r>
              <a:rPr lang="en-US" sz="2000" dirty="0">
                <a:solidFill>
                  <a:schemeClr val="tx1"/>
                </a:solidFill>
              </a:rPr>
              <a:t>Braves. Georgia Tech. STEM Education</a:t>
            </a:r>
            <a:endParaRPr lang="en-US" sz="2000" b="1" dirty="0">
              <a:solidFill>
                <a:schemeClr val="tx1"/>
              </a:solidFill>
            </a:endParaRPr>
          </a:p>
          <a:p>
            <a:pPr>
              <a:lnSpc>
                <a:spcPct val="100000"/>
              </a:lnSpc>
            </a:pPr>
            <a:endParaRPr lang="en-US" sz="20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1246"/>
          <a:stretch/>
        </p:blipFill>
        <p:spPr>
          <a:xfrm>
            <a:off x="5527342" y="1495168"/>
            <a:ext cx="3554738" cy="2778982"/>
          </a:xfrm>
          <a:prstGeom prst="rect">
            <a:avLst/>
          </a:prstGeom>
        </p:spPr>
      </p:pic>
    </p:spTree>
    <p:extLst>
      <p:ext uri="{BB962C8B-B14F-4D97-AF65-F5344CB8AC3E}">
        <p14:creationId xmlns:p14="http://schemas.microsoft.com/office/powerpoint/2010/main" val="14326756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IPaT</a:t>
            </a:r>
            <a:r>
              <a:rPr lang="en-US" dirty="0"/>
              <a:t> Highlights</a:t>
            </a:r>
          </a:p>
        </p:txBody>
      </p:sp>
      <p:sp>
        <p:nvSpPr>
          <p:cNvPr id="7" name="Content Placeholder 3"/>
          <p:cNvSpPr>
            <a:spLocks noGrp="1"/>
          </p:cNvSpPr>
          <p:nvPr>
            <p:ph sz="half" idx="2"/>
          </p:nvPr>
        </p:nvSpPr>
        <p:spPr>
          <a:xfrm>
            <a:off x="174573" y="1248900"/>
            <a:ext cx="5352769" cy="5609100"/>
          </a:xfrm>
        </p:spPr>
        <p:txBody>
          <a:bodyPr>
            <a:normAutofit/>
          </a:bodyPr>
          <a:lstStyle/>
          <a:p>
            <a:pPr>
              <a:lnSpc>
                <a:spcPct val="100000"/>
              </a:lnSpc>
            </a:pPr>
            <a:r>
              <a:rPr lang="en-US" sz="2000" b="1" dirty="0" err="1">
                <a:solidFill>
                  <a:schemeClr val="tx1"/>
                </a:solidFill>
              </a:rPr>
              <a:t>Nicoleta</a:t>
            </a:r>
            <a:r>
              <a:rPr lang="en-US" sz="2000" b="1" dirty="0">
                <a:solidFill>
                  <a:schemeClr val="tx1"/>
                </a:solidFill>
              </a:rPr>
              <a:t> </a:t>
            </a:r>
            <a:r>
              <a:rPr lang="en-US" sz="2000" b="1" dirty="0" err="1">
                <a:solidFill>
                  <a:schemeClr val="tx1"/>
                </a:solidFill>
              </a:rPr>
              <a:t>Serban</a:t>
            </a:r>
            <a:r>
              <a:rPr lang="en-US" sz="2000" b="1" dirty="0">
                <a:solidFill>
                  <a:schemeClr val="tx1"/>
                </a:solidFill>
              </a:rPr>
              <a:t/>
            </a:r>
            <a:br>
              <a:rPr lang="en-US" sz="2000" b="1" dirty="0">
                <a:solidFill>
                  <a:schemeClr val="tx1"/>
                </a:solidFill>
              </a:rPr>
            </a:br>
            <a:r>
              <a:rPr lang="en-US" sz="2000" b="1" dirty="0">
                <a:solidFill>
                  <a:schemeClr val="tx1"/>
                </a:solidFill>
              </a:rPr>
              <a:t>   </a:t>
            </a:r>
            <a:r>
              <a:rPr lang="en-US" sz="2000" dirty="0">
                <a:solidFill>
                  <a:schemeClr val="tx1"/>
                </a:solidFill>
              </a:rPr>
              <a:t>Access to dental care for Georgia children</a:t>
            </a:r>
          </a:p>
          <a:p>
            <a:pPr>
              <a:lnSpc>
                <a:spcPct val="100000"/>
              </a:lnSpc>
            </a:pPr>
            <a:r>
              <a:rPr lang="en-US" sz="2000" b="1" dirty="0">
                <a:solidFill>
                  <a:schemeClr val="tx1"/>
                </a:solidFill>
              </a:rPr>
              <a:t>P30 Translational Diabetes Research Center</a:t>
            </a:r>
            <a:br>
              <a:rPr lang="en-US" sz="2000" b="1" dirty="0">
                <a:solidFill>
                  <a:schemeClr val="tx1"/>
                </a:solidFill>
              </a:rPr>
            </a:br>
            <a:r>
              <a:rPr lang="en-US" sz="2000" b="1" dirty="0">
                <a:solidFill>
                  <a:schemeClr val="tx1"/>
                </a:solidFill>
              </a:rPr>
              <a:t>   </a:t>
            </a:r>
            <a:r>
              <a:rPr lang="en-US" sz="2000" dirty="0">
                <a:solidFill>
                  <a:schemeClr val="tx1"/>
                </a:solidFill>
              </a:rPr>
              <a:t>Emory + Arriaga, </a:t>
            </a:r>
            <a:r>
              <a:rPr lang="en-US" sz="2000" dirty="0" err="1">
                <a:solidFill>
                  <a:schemeClr val="tx1"/>
                </a:solidFill>
              </a:rPr>
              <a:t>Serban</a:t>
            </a:r>
            <a:r>
              <a:rPr lang="en-US" sz="2000" dirty="0">
                <a:solidFill>
                  <a:schemeClr val="tx1"/>
                </a:solidFill>
              </a:rPr>
              <a:t>, </a:t>
            </a:r>
            <a:r>
              <a:rPr lang="en-US" sz="2000" dirty="0" err="1">
                <a:solidFill>
                  <a:schemeClr val="tx1"/>
                </a:solidFill>
              </a:rPr>
              <a:t>Mynatt</a:t>
            </a:r>
            <a:r>
              <a:rPr lang="en-US" sz="2000" dirty="0">
                <a:solidFill>
                  <a:schemeClr val="tx1"/>
                </a:solidFill>
              </a:rPr>
              <a:t>, Wang, Wilcox</a:t>
            </a:r>
            <a:endParaRPr lang="is-IS" sz="2000" dirty="0">
              <a:solidFill>
                <a:schemeClr val="tx1"/>
              </a:solidFill>
            </a:endParaRPr>
          </a:p>
          <a:p>
            <a:pPr>
              <a:lnSpc>
                <a:spcPct val="100000"/>
              </a:lnSpc>
            </a:pPr>
            <a:r>
              <a:rPr lang="en-US" sz="2000" b="1" dirty="0">
                <a:solidFill>
                  <a:srgbClr val="FFC000"/>
                </a:solidFill>
              </a:rPr>
              <a:t>Leadership Excellence</a:t>
            </a:r>
            <a:r>
              <a:rPr lang="is-IS" sz="2000" b="1" dirty="0">
                <a:solidFill>
                  <a:srgbClr val="FFC000"/>
                </a:solidFill>
              </a:rPr>
              <a:t/>
            </a:r>
            <a:br>
              <a:rPr lang="is-IS" sz="2000" b="1" dirty="0">
                <a:solidFill>
                  <a:srgbClr val="FFC000"/>
                </a:solidFill>
              </a:rPr>
            </a:br>
            <a:r>
              <a:rPr lang="is-IS" sz="2000" b="1" dirty="0">
                <a:solidFill>
                  <a:srgbClr val="FFC000"/>
                </a:solidFill>
              </a:rPr>
              <a:t>   </a:t>
            </a:r>
            <a:r>
              <a:rPr lang="is-IS" sz="2000" dirty="0">
                <a:solidFill>
                  <a:srgbClr val="FFC000"/>
                </a:solidFill>
              </a:rPr>
              <a:t>2 of 5 GT Awards: Mynatt, Farrugia</a:t>
            </a:r>
            <a:br>
              <a:rPr lang="is-IS" sz="2000" dirty="0">
                <a:solidFill>
                  <a:srgbClr val="FFC000"/>
                </a:solidFill>
              </a:rPr>
            </a:br>
            <a:r>
              <a:rPr lang="is-IS" sz="2000" dirty="0">
                <a:solidFill>
                  <a:srgbClr val="FFC000"/>
                </a:solidFill>
              </a:rPr>
              <a:t>   DHS CIRI Center of Excellence: McCook</a:t>
            </a:r>
          </a:p>
          <a:p>
            <a:pPr>
              <a:lnSpc>
                <a:spcPct val="100000"/>
              </a:lnSpc>
            </a:pPr>
            <a:r>
              <a:rPr lang="is-IS" sz="2000" b="1" dirty="0">
                <a:solidFill>
                  <a:schemeClr val="tx1"/>
                </a:solidFill>
              </a:rPr>
              <a:t>New Industry Partner: </a:t>
            </a:r>
            <a:r>
              <a:rPr lang="en-US" sz="2000" dirty="0"/>
              <a:t>ThyssenKrupp (TK)</a:t>
            </a:r>
            <a:r>
              <a:rPr lang="en-US" sz="2000" b="1" dirty="0">
                <a:solidFill>
                  <a:schemeClr val="tx1"/>
                </a:solidFill>
              </a:rPr>
              <a:t/>
            </a:r>
            <a:br>
              <a:rPr lang="en-US" sz="2000" b="1" dirty="0">
                <a:solidFill>
                  <a:schemeClr val="tx1"/>
                </a:solidFill>
              </a:rPr>
            </a:br>
            <a:r>
              <a:rPr lang="en-US" sz="2000" b="1" dirty="0">
                <a:solidFill>
                  <a:schemeClr val="tx1"/>
                </a:solidFill>
              </a:rPr>
              <a:t>  </a:t>
            </a:r>
            <a:r>
              <a:rPr lang="en-US" sz="2000" dirty="0">
                <a:solidFill>
                  <a:schemeClr val="tx1"/>
                </a:solidFill>
              </a:rPr>
              <a:t>Over $350K. Future office environments</a:t>
            </a:r>
          </a:p>
          <a:p>
            <a:pPr>
              <a:lnSpc>
                <a:spcPct val="100000"/>
              </a:lnSpc>
            </a:pPr>
            <a:r>
              <a:rPr lang="is-IS" sz="2000" b="1" dirty="0">
                <a:solidFill>
                  <a:schemeClr val="tx1"/>
                </a:solidFill>
              </a:rPr>
              <a:t>(Re)New Industry Partner: </a:t>
            </a:r>
            <a:r>
              <a:rPr lang="en-US" sz="2000" dirty="0"/>
              <a:t>Ford</a:t>
            </a:r>
            <a:r>
              <a:rPr lang="en-US" sz="2000" b="1" dirty="0">
                <a:solidFill>
                  <a:schemeClr val="tx1"/>
                </a:solidFill>
              </a:rPr>
              <a:t/>
            </a:r>
            <a:br>
              <a:rPr lang="en-US" sz="2000" b="1" dirty="0">
                <a:solidFill>
                  <a:schemeClr val="tx1"/>
                </a:solidFill>
              </a:rPr>
            </a:br>
            <a:r>
              <a:rPr lang="en-US" sz="2000" b="1" dirty="0">
                <a:solidFill>
                  <a:schemeClr val="tx1"/>
                </a:solidFill>
              </a:rPr>
              <a:t>  </a:t>
            </a:r>
            <a:r>
              <a:rPr lang="en-US" sz="2000" dirty="0">
                <a:solidFill>
                  <a:schemeClr val="tx1"/>
                </a:solidFill>
              </a:rPr>
              <a:t>Platforms for early design of complex systems</a:t>
            </a:r>
          </a:p>
          <a:p>
            <a:pPr>
              <a:lnSpc>
                <a:spcPct val="100000"/>
              </a:lnSpc>
            </a:pPr>
            <a:r>
              <a:rPr lang="en-US" sz="2000" b="1" dirty="0">
                <a:solidFill>
                  <a:schemeClr val="tx1"/>
                </a:solidFill>
              </a:rPr>
              <a:t>MODA Exhibit: On You Wearing Technology</a:t>
            </a:r>
            <a:br>
              <a:rPr lang="en-US" sz="2000" b="1" dirty="0">
                <a:solidFill>
                  <a:schemeClr val="tx1"/>
                </a:solidFill>
              </a:rPr>
            </a:br>
            <a:r>
              <a:rPr lang="en-US" sz="2000" b="1" dirty="0">
                <a:solidFill>
                  <a:schemeClr val="tx1"/>
                </a:solidFill>
              </a:rPr>
              <a:t>   </a:t>
            </a:r>
            <a:r>
              <a:rPr lang="en-US" sz="2000" dirty="0" err="1">
                <a:solidFill>
                  <a:schemeClr val="tx1"/>
                </a:solidFill>
              </a:rPr>
              <a:t>Zeagler</a:t>
            </a:r>
            <a:r>
              <a:rPr lang="en-US" sz="2000" dirty="0">
                <a:solidFill>
                  <a:schemeClr val="tx1"/>
                </a:solidFill>
              </a:rPr>
              <a:t>, </a:t>
            </a:r>
            <a:r>
              <a:rPr lang="en-US" sz="2000" dirty="0" err="1">
                <a:solidFill>
                  <a:schemeClr val="tx1"/>
                </a:solidFill>
              </a:rPr>
              <a:t>Starner</a:t>
            </a:r>
            <a:r>
              <a:rPr lang="en-US" sz="2000" dirty="0">
                <a:solidFill>
                  <a:schemeClr val="tx1"/>
                </a:solidFill>
              </a:rPr>
              <a:t>, and many more</a:t>
            </a:r>
            <a:endParaRPr lang="en-US" sz="2000" b="1" dirty="0">
              <a:solidFill>
                <a:schemeClr val="tx1"/>
              </a:solidFill>
            </a:endParaRPr>
          </a:p>
          <a:p>
            <a:pPr>
              <a:lnSpc>
                <a:spcPct val="100000"/>
              </a:lnSpc>
            </a:pPr>
            <a:r>
              <a:rPr lang="en-US" sz="2000" b="1" dirty="0">
                <a:solidFill>
                  <a:schemeClr val="tx1"/>
                </a:solidFill>
              </a:rPr>
              <a:t>Take Me Out To the Ball Game</a:t>
            </a:r>
            <a:br>
              <a:rPr lang="en-US" sz="2000" b="1" dirty="0">
                <a:solidFill>
                  <a:schemeClr val="tx1"/>
                </a:solidFill>
              </a:rPr>
            </a:br>
            <a:r>
              <a:rPr lang="en-US" sz="2000" b="1" dirty="0">
                <a:solidFill>
                  <a:schemeClr val="tx1"/>
                </a:solidFill>
              </a:rPr>
              <a:t>  </a:t>
            </a:r>
            <a:r>
              <a:rPr lang="en-US" sz="2000" dirty="0">
                <a:solidFill>
                  <a:schemeClr val="tx1"/>
                </a:solidFill>
              </a:rPr>
              <a:t>Braves. Georgia Tech. STEM Education</a:t>
            </a:r>
            <a:endParaRPr lang="en-US" sz="2000" b="1" dirty="0">
              <a:solidFill>
                <a:schemeClr val="tx1"/>
              </a:solidFill>
            </a:endParaRPr>
          </a:p>
          <a:p>
            <a:pPr>
              <a:lnSpc>
                <a:spcPct val="100000"/>
              </a:lnSpc>
            </a:pPr>
            <a:endParaRPr lang="en-US" sz="2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5866" y="1122223"/>
            <a:ext cx="2255881" cy="225588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5866" y="3478244"/>
            <a:ext cx="2264211" cy="2317075"/>
          </a:xfrm>
          <a:prstGeom prst="rect">
            <a:avLst/>
          </a:prstGeom>
        </p:spPr>
      </p:pic>
    </p:spTree>
    <p:extLst>
      <p:ext uri="{BB962C8B-B14F-4D97-AF65-F5344CB8AC3E}">
        <p14:creationId xmlns:p14="http://schemas.microsoft.com/office/powerpoint/2010/main" val="669654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IPaT</a:t>
            </a:r>
            <a:r>
              <a:rPr lang="en-US" dirty="0"/>
              <a:t> Highlights</a:t>
            </a:r>
          </a:p>
        </p:txBody>
      </p:sp>
      <p:sp>
        <p:nvSpPr>
          <p:cNvPr id="7" name="Content Placeholder 3"/>
          <p:cNvSpPr>
            <a:spLocks noGrp="1"/>
          </p:cNvSpPr>
          <p:nvPr>
            <p:ph sz="half" idx="2"/>
          </p:nvPr>
        </p:nvSpPr>
        <p:spPr>
          <a:xfrm>
            <a:off x="174573" y="1248900"/>
            <a:ext cx="5352769" cy="5609100"/>
          </a:xfrm>
        </p:spPr>
        <p:txBody>
          <a:bodyPr>
            <a:normAutofit/>
          </a:bodyPr>
          <a:lstStyle/>
          <a:p>
            <a:pPr>
              <a:lnSpc>
                <a:spcPct val="100000"/>
              </a:lnSpc>
            </a:pPr>
            <a:r>
              <a:rPr lang="en-US" sz="2000" b="1" dirty="0" err="1">
                <a:solidFill>
                  <a:schemeClr val="tx1"/>
                </a:solidFill>
              </a:rPr>
              <a:t>Nicoleta</a:t>
            </a:r>
            <a:r>
              <a:rPr lang="en-US" sz="2000" b="1" dirty="0">
                <a:solidFill>
                  <a:schemeClr val="tx1"/>
                </a:solidFill>
              </a:rPr>
              <a:t> </a:t>
            </a:r>
            <a:r>
              <a:rPr lang="en-US" sz="2000" b="1" dirty="0" err="1">
                <a:solidFill>
                  <a:schemeClr val="tx1"/>
                </a:solidFill>
              </a:rPr>
              <a:t>Serban</a:t>
            </a:r>
            <a:r>
              <a:rPr lang="en-US" sz="2000" b="1" dirty="0">
                <a:solidFill>
                  <a:schemeClr val="tx1"/>
                </a:solidFill>
              </a:rPr>
              <a:t/>
            </a:r>
            <a:br>
              <a:rPr lang="en-US" sz="2000" b="1" dirty="0">
                <a:solidFill>
                  <a:schemeClr val="tx1"/>
                </a:solidFill>
              </a:rPr>
            </a:br>
            <a:r>
              <a:rPr lang="en-US" sz="2000" b="1" dirty="0">
                <a:solidFill>
                  <a:schemeClr val="tx1"/>
                </a:solidFill>
              </a:rPr>
              <a:t>   </a:t>
            </a:r>
            <a:r>
              <a:rPr lang="en-US" sz="2000" dirty="0">
                <a:solidFill>
                  <a:schemeClr val="tx1"/>
                </a:solidFill>
              </a:rPr>
              <a:t>Access to dental care for Georgia children</a:t>
            </a:r>
          </a:p>
          <a:p>
            <a:pPr>
              <a:lnSpc>
                <a:spcPct val="100000"/>
              </a:lnSpc>
            </a:pPr>
            <a:r>
              <a:rPr lang="en-US" sz="2000" b="1" dirty="0">
                <a:solidFill>
                  <a:schemeClr val="tx1"/>
                </a:solidFill>
              </a:rPr>
              <a:t>P30 Translational Diabetes Research Center</a:t>
            </a:r>
            <a:br>
              <a:rPr lang="en-US" sz="2000" b="1" dirty="0">
                <a:solidFill>
                  <a:schemeClr val="tx1"/>
                </a:solidFill>
              </a:rPr>
            </a:br>
            <a:r>
              <a:rPr lang="en-US" sz="2000" b="1" dirty="0">
                <a:solidFill>
                  <a:schemeClr val="tx1"/>
                </a:solidFill>
              </a:rPr>
              <a:t>   </a:t>
            </a:r>
            <a:r>
              <a:rPr lang="en-US" sz="2000" dirty="0">
                <a:solidFill>
                  <a:schemeClr val="tx1"/>
                </a:solidFill>
              </a:rPr>
              <a:t>Emory + Arriaga, </a:t>
            </a:r>
            <a:r>
              <a:rPr lang="en-US" sz="2000" dirty="0" err="1">
                <a:solidFill>
                  <a:schemeClr val="tx1"/>
                </a:solidFill>
              </a:rPr>
              <a:t>Serban</a:t>
            </a:r>
            <a:r>
              <a:rPr lang="en-US" sz="2000" dirty="0">
                <a:solidFill>
                  <a:schemeClr val="tx1"/>
                </a:solidFill>
              </a:rPr>
              <a:t>, </a:t>
            </a:r>
            <a:r>
              <a:rPr lang="en-US" sz="2000" dirty="0" err="1">
                <a:solidFill>
                  <a:schemeClr val="tx1"/>
                </a:solidFill>
              </a:rPr>
              <a:t>Mynatt</a:t>
            </a:r>
            <a:r>
              <a:rPr lang="en-US" sz="2000" dirty="0">
                <a:solidFill>
                  <a:schemeClr val="tx1"/>
                </a:solidFill>
              </a:rPr>
              <a:t>, Wang, Wilcox</a:t>
            </a:r>
            <a:endParaRPr lang="is-IS" sz="2000" dirty="0">
              <a:solidFill>
                <a:schemeClr val="tx1"/>
              </a:solidFill>
            </a:endParaRPr>
          </a:p>
          <a:p>
            <a:pPr>
              <a:lnSpc>
                <a:spcPct val="100000"/>
              </a:lnSpc>
            </a:pPr>
            <a:r>
              <a:rPr lang="en-US" sz="2000" b="1" dirty="0">
                <a:solidFill>
                  <a:schemeClr val="tx1"/>
                </a:solidFill>
              </a:rPr>
              <a:t>Leadership Excellence</a:t>
            </a:r>
            <a:r>
              <a:rPr lang="is-IS" sz="2000" b="1" dirty="0">
                <a:solidFill>
                  <a:schemeClr val="tx1"/>
                </a:solidFill>
              </a:rPr>
              <a:t/>
            </a:r>
            <a:br>
              <a:rPr lang="is-IS" sz="2000" b="1" dirty="0">
                <a:solidFill>
                  <a:schemeClr val="tx1"/>
                </a:solidFill>
              </a:rPr>
            </a:br>
            <a:r>
              <a:rPr lang="is-IS" sz="2000" b="1" dirty="0">
                <a:solidFill>
                  <a:schemeClr val="tx1"/>
                </a:solidFill>
              </a:rPr>
              <a:t>   </a:t>
            </a:r>
            <a:r>
              <a:rPr lang="is-IS" sz="2000" dirty="0">
                <a:solidFill>
                  <a:schemeClr val="tx1"/>
                </a:solidFill>
              </a:rPr>
              <a:t>2 of 5 GT Awards: Mynatt, Farrugia</a:t>
            </a:r>
            <a:br>
              <a:rPr lang="is-IS" sz="2000" dirty="0">
                <a:solidFill>
                  <a:schemeClr val="tx1"/>
                </a:solidFill>
              </a:rPr>
            </a:br>
            <a:r>
              <a:rPr lang="is-IS" sz="2000" dirty="0">
                <a:solidFill>
                  <a:schemeClr val="tx1"/>
                </a:solidFill>
              </a:rPr>
              <a:t>   DHS CIRI Center of Excellence: McCook</a:t>
            </a:r>
          </a:p>
          <a:p>
            <a:pPr>
              <a:lnSpc>
                <a:spcPct val="100000"/>
              </a:lnSpc>
            </a:pPr>
            <a:r>
              <a:rPr lang="is-IS" sz="2000" b="1" dirty="0">
                <a:solidFill>
                  <a:srgbClr val="FFC000"/>
                </a:solidFill>
              </a:rPr>
              <a:t>New Industry Partner: </a:t>
            </a:r>
            <a:r>
              <a:rPr lang="en-US" sz="2000" dirty="0">
                <a:solidFill>
                  <a:srgbClr val="FFC000"/>
                </a:solidFill>
              </a:rPr>
              <a:t>ThyssenKrupp (TK)</a:t>
            </a:r>
            <a:r>
              <a:rPr lang="en-US" sz="2000" b="1" dirty="0">
                <a:solidFill>
                  <a:srgbClr val="FFC000"/>
                </a:solidFill>
              </a:rPr>
              <a:t/>
            </a:r>
            <a:br>
              <a:rPr lang="en-US" sz="2000" b="1" dirty="0">
                <a:solidFill>
                  <a:srgbClr val="FFC000"/>
                </a:solidFill>
              </a:rPr>
            </a:br>
            <a:r>
              <a:rPr lang="en-US" sz="2000" b="1" dirty="0">
                <a:solidFill>
                  <a:srgbClr val="FFC000"/>
                </a:solidFill>
              </a:rPr>
              <a:t>  </a:t>
            </a:r>
            <a:r>
              <a:rPr lang="en-US" sz="2000" dirty="0">
                <a:solidFill>
                  <a:srgbClr val="FFC000"/>
                </a:solidFill>
              </a:rPr>
              <a:t>Over $350K. Future office environments</a:t>
            </a:r>
          </a:p>
          <a:p>
            <a:pPr>
              <a:lnSpc>
                <a:spcPct val="100000"/>
              </a:lnSpc>
            </a:pPr>
            <a:r>
              <a:rPr lang="is-IS" sz="2000" b="1" dirty="0">
                <a:solidFill>
                  <a:schemeClr val="tx1"/>
                </a:solidFill>
              </a:rPr>
              <a:t>(Re)New Industry Partner: </a:t>
            </a:r>
            <a:r>
              <a:rPr lang="en-US" sz="2000" dirty="0"/>
              <a:t>Ford</a:t>
            </a:r>
            <a:r>
              <a:rPr lang="en-US" sz="2000" b="1" dirty="0">
                <a:solidFill>
                  <a:schemeClr val="tx1"/>
                </a:solidFill>
              </a:rPr>
              <a:t/>
            </a:r>
            <a:br>
              <a:rPr lang="en-US" sz="2000" b="1" dirty="0">
                <a:solidFill>
                  <a:schemeClr val="tx1"/>
                </a:solidFill>
              </a:rPr>
            </a:br>
            <a:r>
              <a:rPr lang="en-US" sz="2000" b="1" dirty="0">
                <a:solidFill>
                  <a:schemeClr val="tx1"/>
                </a:solidFill>
              </a:rPr>
              <a:t>  </a:t>
            </a:r>
            <a:r>
              <a:rPr lang="en-US" sz="2000" dirty="0">
                <a:solidFill>
                  <a:schemeClr val="tx1"/>
                </a:solidFill>
              </a:rPr>
              <a:t>Platforms for early design of complex systems</a:t>
            </a:r>
          </a:p>
          <a:p>
            <a:pPr>
              <a:lnSpc>
                <a:spcPct val="100000"/>
              </a:lnSpc>
            </a:pPr>
            <a:r>
              <a:rPr lang="en-US" sz="2000" b="1" dirty="0">
                <a:solidFill>
                  <a:schemeClr val="tx1"/>
                </a:solidFill>
              </a:rPr>
              <a:t>MODA Exhibit: On You Wearing Technology</a:t>
            </a:r>
            <a:br>
              <a:rPr lang="en-US" sz="2000" b="1" dirty="0">
                <a:solidFill>
                  <a:schemeClr val="tx1"/>
                </a:solidFill>
              </a:rPr>
            </a:br>
            <a:r>
              <a:rPr lang="en-US" sz="2000" b="1" dirty="0">
                <a:solidFill>
                  <a:schemeClr val="tx1"/>
                </a:solidFill>
              </a:rPr>
              <a:t>   </a:t>
            </a:r>
            <a:r>
              <a:rPr lang="en-US" sz="2000" dirty="0" err="1">
                <a:solidFill>
                  <a:schemeClr val="tx1"/>
                </a:solidFill>
              </a:rPr>
              <a:t>Zeagler</a:t>
            </a:r>
            <a:r>
              <a:rPr lang="en-US" sz="2000" dirty="0">
                <a:solidFill>
                  <a:schemeClr val="tx1"/>
                </a:solidFill>
              </a:rPr>
              <a:t>, </a:t>
            </a:r>
            <a:r>
              <a:rPr lang="en-US" sz="2000" dirty="0" err="1">
                <a:solidFill>
                  <a:schemeClr val="tx1"/>
                </a:solidFill>
              </a:rPr>
              <a:t>Starner</a:t>
            </a:r>
            <a:r>
              <a:rPr lang="en-US" sz="2000" dirty="0">
                <a:solidFill>
                  <a:schemeClr val="tx1"/>
                </a:solidFill>
              </a:rPr>
              <a:t>, and many more</a:t>
            </a:r>
            <a:endParaRPr lang="en-US" sz="2000" b="1" dirty="0">
              <a:solidFill>
                <a:schemeClr val="tx1"/>
              </a:solidFill>
            </a:endParaRPr>
          </a:p>
          <a:p>
            <a:pPr>
              <a:lnSpc>
                <a:spcPct val="100000"/>
              </a:lnSpc>
            </a:pPr>
            <a:r>
              <a:rPr lang="en-US" sz="2000" b="1" dirty="0">
                <a:solidFill>
                  <a:schemeClr val="tx1"/>
                </a:solidFill>
              </a:rPr>
              <a:t>Take Me Out To the Ball Game</a:t>
            </a:r>
            <a:br>
              <a:rPr lang="en-US" sz="2000" b="1" dirty="0">
                <a:solidFill>
                  <a:schemeClr val="tx1"/>
                </a:solidFill>
              </a:rPr>
            </a:br>
            <a:r>
              <a:rPr lang="en-US" sz="2000" b="1" dirty="0">
                <a:solidFill>
                  <a:schemeClr val="tx1"/>
                </a:solidFill>
              </a:rPr>
              <a:t>  </a:t>
            </a:r>
            <a:r>
              <a:rPr lang="en-US" sz="2000" dirty="0">
                <a:solidFill>
                  <a:schemeClr val="tx1"/>
                </a:solidFill>
              </a:rPr>
              <a:t>Braves. Georgia Tech. STEM Education</a:t>
            </a:r>
            <a:endParaRPr lang="en-US" sz="2000" b="1" dirty="0">
              <a:solidFill>
                <a:schemeClr val="tx1"/>
              </a:solidFill>
            </a:endParaRPr>
          </a:p>
          <a:p>
            <a:pPr>
              <a:lnSpc>
                <a:spcPct val="100000"/>
              </a:lnSpc>
            </a:pPr>
            <a:endParaRPr lang="en-US" sz="2000" dirty="0"/>
          </a:p>
        </p:txBody>
      </p:sp>
      <p:pic>
        <p:nvPicPr>
          <p:cNvPr id="6" name="Picture 4" descr="ttps://max.thyssenkrupp-elevator.com/assets/images/layout/videoplaceholder.jpg"/>
          <p:cNvPicPr>
            <a:picLocks noChangeAspect="1" noChangeArrowheads="1"/>
          </p:cNvPicPr>
          <p:nvPr/>
        </p:nvPicPr>
        <p:blipFill rotWithShape="1">
          <a:blip r:embed="rId3">
            <a:extLst>
              <a:ext uri="{28A0092B-C50C-407E-A947-70E740481C1C}">
                <a14:useLocalDpi xmlns:a14="http://schemas.microsoft.com/office/drawing/2010/main" val="0"/>
              </a:ext>
            </a:extLst>
          </a:blip>
          <a:srcRect l="18041"/>
          <a:stretch/>
        </p:blipFill>
        <p:spPr bwMode="auto">
          <a:xfrm>
            <a:off x="5548184" y="1645141"/>
            <a:ext cx="3368244" cy="3954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7522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IPaT</a:t>
            </a:r>
            <a:r>
              <a:rPr lang="en-US" dirty="0"/>
              <a:t> Highlights</a:t>
            </a:r>
          </a:p>
        </p:txBody>
      </p:sp>
      <p:sp>
        <p:nvSpPr>
          <p:cNvPr id="7" name="Content Placeholder 3"/>
          <p:cNvSpPr>
            <a:spLocks noGrp="1"/>
          </p:cNvSpPr>
          <p:nvPr>
            <p:ph sz="half" idx="2"/>
          </p:nvPr>
        </p:nvSpPr>
        <p:spPr>
          <a:xfrm>
            <a:off x="174573" y="1248900"/>
            <a:ext cx="5352769" cy="5609100"/>
          </a:xfrm>
        </p:spPr>
        <p:txBody>
          <a:bodyPr>
            <a:normAutofit/>
          </a:bodyPr>
          <a:lstStyle/>
          <a:p>
            <a:pPr>
              <a:lnSpc>
                <a:spcPct val="100000"/>
              </a:lnSpc>
            </a:pPr>
            <a:r>
              <a:rPr lang="en-US" sz="2000" b="1" dirty="0" err="1">
                <a:solidFill>
                  <a:schemeClr val="tx1"/>
                </a:solidFill>
              </a:rPr>
              <a:t>Nicoleta</a:t>
            </a:r>
            <a:r>
              <a:rPr lang="en-US" sz="2000" b="1" dirty="0">
                <a:solidFill>
                  <a:schemeClr val="tx1"/>
                </a:solidFill>
              </a:rPr>
              <a:t> </a:t>
            </a:r>
            <a:r>
              <a:rPr lang="en-US" sz="2000" b="1" dirty="0" err="1">
                <a:solidFill>
                  <a:schemeClr val="tx1"/>
                </a:solidFill>
              </a:rPr>
              <a:t>Serban</a:t>
            </a:r>
            <a:r>
              <a:rPr lang="en-US" sz="2000" b="1" dirty="0">
                <a:solidFill>
                  <a:schemeClr val="tx1"/>
                </a:solidFill>
              </a:rPr>
              <a:t/>
            </a:r>
            <a:br>
              <a:rPr lang="en-US" sz="2000" b="1" dirty="0">
                <a:solidFill>
                  <a:schemeClr val="tx1"/>
                </a:solidFill>
              </a:rPr>
            </a:br>
            <a:r>
              <a:rPr lang="en-US" sz="2000" b="1" dirty="0">
                <a:solidFill>
                  <a:schemeClr val="tx1"/>
                </a:solidFill>
              </a:rPr>
              <a:t>   </a:t>
            </a:r>
            <a:r>
              <a:rPr lang="en-US" sz="2000" dirty="0">
                <a:solidFill>
                  <a:schemeClr val="tx1"/>
                </a:solidFill>
              </a:rPr>
              <a:t>Access to dental care for Georgia children</a:t>
            </a:r>
          </a:p>
          <a:p>
            <a:pPr>
              <a:lnSpc>
                <a:spcPct val="100000"/>
              </a:lnSpc>
            </a:pPr>
            <a:r>
              <a:rPr lang="en-US" sz="2000" b="1" dirty="0">
                <a:solidFill>
                  <a:schemeClr val="tx1"/>
                </a:solidFill>
              </a:rPr>
              <a:t>P30 Translational Diabetes Research Center</a:t>
            </a:r>
            <a:br>
              <a:rPr lang="en-US" sz="2000" b="1" dirty="0">
                <a:solidFill>
                  <a:schemeClr val="tx1"/>
                </a:solidFill>
              </a:rPr>
            </a:br>
            <a:r>
              <a:rPr lang="en-US" sz="2000" b="1" dirty="0">
                <a:solidFill>
                  <a:schemeClr val="tx1"/>
                </a:solidFill>
              </a:rPr>
              <a:t>   </a:t>
            </a:r>
            <a:r>
              <a:rPr lang="en-US" sz="2000" dirty="0">
                <a:solidFill>
                  <a:schemeClr val="tx1"/>
                </a:solidFill>
              </a:rPr>
              <a:t>Emory + Arriaga, </a:t>
            </a:r>
            <a:r>
              <a:rPr lang="en-US" sz="2000" dirty="0" err="1">
                <a:solidFill>
                  <a:schemeClr val="tx1"/>
                </a:solidFill>
              </a:rPr>
              <a:t>Serban</a:t>
            </a:r>
            <a:r>
              <a:rPr lang="en-US" sz="2000" dirty="0">
                <a:solidFill>
                  <a:schemeClr val="tx1"/>
                </a:solidFill>
              </a:rPr>
              <a:t>, </a:t>
            </a:r>
            <a:r>
              <a:rPr lang="en-US" sz="2000" dirty="0" err="1">
                <a:solidFill>
                  <a:schemeClr val="tx1"/>
                </a:solidFill>
              </a:rPr>
              <a:t>Mynatt</a:t>
            </a:r>
            <a:r>
              <a:rPr lang="en-US" sz="2000" dirty="0">
                <a:solidFill>
                  <a:schemeClr val="tx1"/>
                </a:solidFill>
              </a:rPr>
              <a:t>, Wang, Wilcox</a:t>
            </a:r>
            <a:endParaRPr lang="is-IS" sz="2000" dirty="0">
              <a:solidFill>
                <a:schemeClr val="tx1"/>
              </a:solidFill>
            </a:endParaRPr>
          </a:p>
          <a:p>
            <a:pPr>
              <a:lnSpc>
                <a:spcPct val="100000"/>
              </a:lnSpc>
            </a:pPr>
            <a:r>
              <a:rPr lang="en-US" sz="2000" b="1" dirty="0">
                <a:solidFill>
                  <a:schemeClr val="tx1"/>
                </a:solidFill>
              </a:rPr>
              <a:t>Leadership Excellence</a:t>
            </a:r>
            <a:r>
              <a:rPr lang="is-IS" sz="2000" b="1" dirty="0">
                <a:solidFill>
                  <a:schemeClr val="tx1"/>
                </a:solidFill>
              </a:rPr>
              <a:t/>
            </a:r>
            <a:br>
              <a:rPr lang="is-IS" sz="2000" b="1" dirty="0">
                <a:solidFill>
                  <a:schemeClr val="tx1"/>
                </a:solidFill>
              </a:rPr>
            </a:br>
            <a:r>
              <a:rPr lang="is-IS" sz="2000" b="1" dirty="0">
                <a:solidFill>
                  <a:schemeClr val="tx1"/>
                </a:solidFill>
              </a:rPr>
              <a:t>   </a:t>
            </a:r>
            <a:r>
              <a:rPr lang="is-IS" sz="2000" dirty="0">
                <a:solidFill>
                  <a:schemeClr val="tx1"/>
                </a:solidFill>
              </a:rPr>
              <a:t>2 of 5 GT Awards: Mynatt, Farrugia</a:t>
            </a:r>
            <a:br>
              <a:rPr lang="is-IS" sz="2000" dirty="0">
                <a:solidFill>
                  <a:schemeClr val="tx1"/>
                </a:solidFill>
              </a:rPr>
            </a:br>
            <a:r>
              <a:rPr lang="is-IS" sz="2000" dirty="0">
                <a:solidFill>
                  <a:schemeClr val="tx1"/>
                </a:solidFill>
              </a:rPr>
              <a:t>   DHS CIRI Center of Excellence: McCook</a:t>
            </a:r>
          </a:p>
          <a:p>
            <a:pPr>
              <a:lnSpc>
                <a:spcPct val="100000"/>
              </a:lnSpc>
            </a:pPr>
            <a:r>
              <a:rPr lang="is-IS" sz="2000" b="1" dirty="0">
                <a:solidFill>
                  <a:schemeClr val="tx1"/>
                </a:solidFill>
              </a:rPr>
              <a:t>New Industry Partner: </a:t>
            </a:r>
            <a:r>
              <a:rPr lang="en-US" sz="2000" dirty="0"/>
              <a:t>ThyssenKrupp (TK)</a:t>
            </a:r>
            <a:r>
              <a:rPr lang="en-US" sz="2000" b="1" dirty="0">
                <a:solidFill>
                  <a:schemeClr val="tx1"/>
                </a:solidFill>
              </a:rPr>
              <a:t/>
            </a:r>
            <a:br>
              <a:rPr lang="en-US" sz="2000" b="1" dirty="0">
                <a:solidFill>
                  <a:schemeClr val="tx1"/>
                </a:solidFill>
              </a:rPr>
            </a:br>
            <a:r>
              <a:rPr lang="en-US" sz="2000" b="1" dirty="0">
                <a:solidFill>
                  <a:schemeClr val="tx1"/>
                </a:solidFill>
              </a:rPr>
              <a:t>  </a:t>
            </a:r>
            <a:r>
              <a:rPr lang="en-US" sz="2000" dirty="0">
                <a:solidFill>
                  <a:schemeClr val="tx1"/>
                </a:solidFill>
              </a:rPr>
              <a:t>Over $350K. Future office environments</a:t>
            </a:r>
          </a:p>
          <a:p>
            <a:pPr>
              <a:lnSpc>
                <a:spcPct val="100000"/>
              </a:lnSpc>
            </a:pPr>
            <a:r>
              <a:rPr lang="is-IS" sz="2000" b="1" dirty="0">
                <a:solidFill>
                  <a:srgbClr val="FFC000"/>
                </a:solidFill>
              </a:rPr>
              <a:t>(Re)New Industry Partner: </a:t>
            </a:r>
            <a:r>
              <a:rPr lang="en-US" sz="2000" dirty="0">
                <a:solidFill>
                  <a:srgbClr val="FFC000"/>
                </a:solidFill>
              </a:rPr>
              <a:t>Ford</a:t>
            </a:r>
            <a:r>
              <a:rPr lang="en-US" sz="2000" b="1" dirty="0">
                <a:solidFill>
                  <a:srgbClr val="FFC000"/>
                </a:solidFill>
              </a:rPr>
              <a:t/>
            </a:r>
            <a:br>
              <a:rPr lang="en-US" sz="2000" b="1" dirty="0">
                <a:solidFill>
                  <a:srgbClr val="FFC000"/>
                </a:solidFill>
              </a:rPr>
            </a:br>
            <a:r>
              <a:rPr lang="en-US" sz="2000" b="1" dirty="0">
                <a:solidFill>
                  <a:srgbClr val="FFC000"/>
                </a:solidFill>
              </a:rPr>
              <a:t>  </a:t>
            </a:r>
            <a:r>
              <a:rPr lang="en-US" sz="2000" dirty="0">
                <a:solidFill>
                  <a:srgbClr val="FFC000"/>
                </a:solidFill>
              </a:rPr>
              <a:t>Platforms for early design of complex systems</a:t>
            </a:r>
          </a:p>
          <a:p>
            <a:pPr>
              <a:lnSpc>
                <a:spcPct val="100000"/>
              </a:lnSpc>
            </a:pPr>
            <a:r>
              <a:rPr lang="en-US" sz="2000" b="1" dirty="0">
                <a:solidFill>
                  <a:schemeClr val="tx1"/>
                </a:solidFill>
              </a:rPr>
              <a:t>MODA Exhibit: On You Wearing Technology</a:t>
            </a:r>
            <a:br>
              <a:rPr lang="en-US" sz="2000" b="1" dirty="0">
                <a:solidFill>
                  <a:schemeClr val="tx1"/>
                </a:solidFill>
              </a:rPr>
            </a:br>
            <a:r>
              <a:rPr lang="en-US" sz="2000" b="1" dirty="0">
                <a:solidFill>
                  <a:schemeClr val="tx1"/>
                </a:solidFill>
              </a:rPr>
              <a:t>   </a:t>
            </a:r>
            <a:r>
              <a:rPr lang="en-US" sz="2000" dirty="0" err="1">
                <a:solidFill>
                  <a:schemeClr val="tx1"/>
                </a:solidFill>
              </a:rPr>
              <a:t>Zeagler</a:t>
            </a:r>
            <a:r>
              <a:rPr lang="en-US" sz="2000" dirty="0">
                <a:solidFill>
                  <a:schemeClr val="tx1"/>
                </a:solidFill>
              </a:rPr>
              <a:t>, </a:t>
            </a:r>
            <a:r>
              <a:rPr lang="en-US" sz="2000" dirty="0" err="1">
                <a:solidFill>
                  <a:schemeClr val="tx1"/>
                </a:solidFill>
              </a:rPr>
              <a:t>Starner</a:t>
            </a:r>
            <a:r>
              <a:rPr lang="en-US" sz="2000" dirty="0">
                <a:solidFill>
                  <a:schemeClr val="tx1"/>
                </a:solidFill>
              </a:rPr>
              <a:t>, and many more</a:t>
            </a:r>
            <a:endParaRPr lang="en-US" sz="2000" b="1" dirty="0">
              <a:solidFill>
                <a:schemeClr val="tx1"/>
              </a:solidFill>
            </a:endParaRPr>
          </a:p>
          <a:p>
            <a:pPr>
              <a:lnSpc>
                <a:spcPct val="100000"/>
              </a:lnSpc>
            </a:pPr>
            <a:r>
              <a:rPr lang="en-US" sz="2000" b="1" dirty="0">
                <a:solidFill>
                  <a:schemeClr val="tx1"/>
                </a:solidFill>
              </a:rPr>
              <a:t>Take Me Out To the Ball Game</a:t>
            </a:r>
            <a:br>
              <a:rPr lang="en-US" sz="2000" b="1" dirty="0">
                <a:solidFill>
                  <a:schemeClr val="tx1"/>
                </a:solidFill>
              </a:rPr>
            </a:br>
            <a:r>
              <a:rPr lang="en-US" sz="2000" b="1" dirty="0">
                <a:solidFill>
                  <a:schemeClr val="tx1"/>
                </a:solidFill>
              </a:rPr>
              <a:t>  </a:t>
            </a:r>
            <a:r>
              <a:rPr lang="en-US" sz="2000" dirty="0">
                <a:solidFill>
                  <a:schemeClr val="tx1"/>
                </a:solidFill>
              </a:rPr>
              <a:t>Braves. Georgia Tech. STEM Education</a:t>
            </a:r>
            <a:endParaRPr lang="en-US" sz="2000" b="1" dirty="0">
              <a:solidFill>
                <a:schemeClr val="tx1"/>
              </a:solidFill>
            </a:endParaRPr>
          </a:p>
          <a:p>
            <a:pPr>
              <a:lnSpc>
                <a:spcPct val="100000"/>
              </a:lnSpc>
            </a:pPr>
            <a:endParaRPr lang="en-US" sz="2000" dirty="0"/>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830853" y="1248900"/>
            <a:ext cx="2978334" cy="5173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18153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IPaT</a:t>
            </a:r>
            <a:r>
              <a:rPr lang="en-US" dirty="0"/>
              <a:t> Highlights</a:t>
            </a:r>
          </a:p>
        </p:txBody>
      </p:sp>
      <p:sp>
        <p:nvSpPr>
          <p:cNvPr id="7" name="Content Placeholder 3"/>
          <p:cNvSpPr>
            <a:spLocks noGrp="1"/>
          </p:cNvSpPr>
          <p:nvPr>
            <p:ph sz="half" idx="2"/>
          </p:nvPr>
        </p:nvSpPr>
        <p:spPr>
          <a:xfrm>
            <a:off x="174573" y="1248900"/>
            <a:ext cx="5352769" cy="5609100"/>
          </a:xfrm>
        </p:spPr>
        <p:txBody>
          <a:bodyPr>
            <a:normAutofit/>
          </a:bodyPr>
          <a:lstStyle/>
          <a:p>
            <a:pPr>
              <a:lnSpc>
                <a:spcPct val="100000"/>
              </a:lnSpc>
            </a:pPr>
            <a:r>
              <a:rPr lang="en-US" sz="2000" b="1" dirty="0" err="1">
                <a:solidFill>
                  <a:schemeClr val="tx1"/>
                </a:solidFill>
              </a:rPr>
              <a:t>Nicoleta</a:t>
            </a:r>
            <a:r>
              <a:rPr lang="en-US" sz="2000" b="1" dirty="0">
                <a:solidFill>
                  <a:schemeClr val="tx1"/>
                </a:solidFill>
              </a:rPr>
              <a:t> </a:t>
            </a:r>
            <a:r>
              <a:rPr lang="en-US" sz="2000" b="1" dirty="0" err="1">
                <a:solidFill>
                  <a:schemeClr val="tx1"/>
                </a:solidFill>
              </a:rPr>
              <a:t>Serban</a:t>
            </a:r>
            <a:r>
              <a:rPr lang="en-US" sz="2000" b="1" dirty="0">
                <a:solidFill>
                  <a:schemeClr val="tx1"/>
                </a:solidFill>
              </a:rPr>
              <a:t/>
            </a:r>
            <a:br>
              <a:rPr lang="en-US" sz="2000" b="1" dirty="0">
                <a:solidFill>
                  <a:schemeClr val="tx1"/>
                </a:solidFill>
              </a:rPr>
            </a:br>
            <a:r>
              <a:rPr lang="en-US" sz="2000" b="1" dirty="0">
                <a:solidFill>
                  <a:schemeClr val="tx1"/>
                </a:solidFill>
              </a:rPr>
              <a:t>   </a:t>
            </a:r>
            <a:r>
              <a:rPr lang="en-US" sz="2000" dirty="0">
                <a:solidFill>
                  <a:schemeClr val="tx1"/>
                </a:solidFill>
              </a:rPr>
              <a:t>Access to dental care for Georgia children</a:t>
            </a:r>
          </a:p>
          <a:p>
            <a:pPr>
              <a:lnSpc>
                <a:spcPct val="100000"/>
              </a:lnSpc>
            </a:pPr>
            <a:r>
              <a:rPr lang="en-US" sz="2000" b="1" dirty="0">
                <a:solidFill>
                  <a:schemeClr val="tx1"/>
                </a:solidFill>
              </a:rPr>
              <a:t>P30 Translational Diabetes Research Center</a:t>
            </a:r>
            <a:br>
              <a:rPr lang="en-US" sz="2000" b="1" dirty="0">
                <a:solidFill>
                  <a:schemeClr val="tx1"/>
                </a:solidFill>
              </a:rPr>
            </a:br>
            <a:r>
              <a:rPr lang="en-US" sz="2000" b="1" dirty="0">
                <a:solidFill>
                  <a:schemeClr val="tx1"/>
                </a:solidFill>
              </a:rPr>
              <a:t>   </a:t>
            </a:r>
            <a:r>
              <a:rPr lang="en-US" sz="2000" dirty="0">
                <a:solidFill>
                  <a:schemeClr val="tx1"/>
                </a:solidFill>
              </a:rPr>
              <a:t>Emory + Arriaga, </a:t>
            </a:r>
            <a:r>
              <a:rPr lang="en-US" sz="2000" dirty="0" err="1">
                <a:solidFill>
                  <a:schemeClr val="tx1"/>
                </a:solidFill>
              </a:rPr>
              <a:t>Serban</a:t>
            </a:r>
            <a:r>
              <a:rPr lang="en-US" sz="2000" dirty="0">
                <a:solidFill>
                  <a:schemeClr val="tx1"/>
                </a:solidFill>
              </a:rPr>
              <a:t>, </a:t>
            </a:r>
            <a:r>
              <a:rPr lang="en-US" sz="2000" dirty="0" err="1">
                <a:solidFill>
                  <a:schemeClr val="tx1"/>
                </a:solidFill>
              </a:rPr>
              <a:t>Mynatt</a:t>
            </a:r>
            <a:r>
              <a:rPr lang="en-US" sz="2000" dirty="0">
                <a:solidFill>
                  <a:schemeClr val="tx1"/>
                </a:solidFill>
              </a:rPr>
              <a:t>, Wang, Wilcox</a:t>
            </a:r>
            <a:endParaRPr lang="is-IS" sz="2000" dirty="0">
              <a:solidFill>
                <a:schemeClr val="tx1"/>
              </a:solidFill>
            </a:endParaRPr>
          </a:p>
          <a:p>
            <a:pPr>
              <a:lnSpc>
                <a:spcPct val="100000"/>
              </a:lnSpc>
            </a:pPr>
            <a:r>
              <a:rPr lang="en-US" sz="2000" b="1" dirty="0">
                <a:solidFill>
                  <a:schemeClr val="tx1"/>
                </a:solidFill>
              </a:rPr>
              <a:t>Leadership Excellence</a:t>
            </a:r>
            <a:r>
              <a:rPr lang="is-IS" sz="2000" b="1" dirty="0">
                <a:solidFill>
                  <a:schemeClr val="tx1"/>
                </a:solidFill>
              </a:rPr>
              <a:t/>
            </a:r>
            <a:br>
              <a:rPr lang="is-IS" sz="2000" b="1" dirty="0">
                <a:solidFill>
                  <a:schemeClr val="tx1"/>
                </a:solidFill>
              </a:rPr>
            </a:br>
            <a:r>
              <a:rPr lang="is-IS" sz="2000" b="1" dirty="0">
                <a:solidFill>
                  <a:schemeClr val="tx1"/>
                </a:solidFill>
              </a:rPr>
              <a:t>   </a:t>
            </a:r>
            <a:r>
              <a:rPr lang="is-IS" sz="2000" dirty="0">
                <a:solidFill>
                  <a:schemeClr val="tx1"/>
                </a:solidFill>
              </a:rPr>
              <a:t>2 of 5 GT Awards: Mynatt, Farrugia</a:t>
            </a:r>
            <a:br>
              <a:rPr lang="is-IS" sz="2000" dirty="0">
                <a:solidFill>
                  <a:schemeClr val="tx1"/>
                </a:solidFill>
              </a:rPr>
            </a:br>
            <a:r>
              <a:rPr lang="is-IS" sz="2000" dirty="0">
                <a:solidFill>
                  <a:schemeClr val="tx1"/>
                </a:solidFill>
              </a:rPr>
              <a:t>   DHS CIRI Center of Excellence: McCook</a:t>
            </a:r>
          </a:p>
          <a:p>
            <a:pPr>
              <a:lnSpc>
                <a:spcPct val="100000"/>
              </a:lnSpc>
            </a:pPr>
            <a:r>
              <a:rPr lang="is-IS" sz="2000" b="1" dirty="0">
                <a:solidFill>
                  <a:schemeClr val="tx1"/>
                </a:solidFill>
              </a:rPr>
              <a:t>New Industry Partner: </a:t>
            </a:r>
            <a:r>
              <a:rPr lang="en-US" sz="2000" dirty="0"/>
              <a:t>ThyssenKrupp (TK)</a:t>
            </a:r>
            <a:r>
              <a:rPr lang="en-US" sz="2000" b="1" dirty="0">
                <a:solidFill>
                  <a:schemeClr val="tx1"/>
                </a:solidFill>
              </a:rPr>
              <a:t/>
            </a:r>
            <a:br>
              <a:rPr lang="en-US" sz="2000" b="1" dirty="0">
                <a:solidFill>
                  <a:schemeClr val="tx1"/>
                </a:solidFill>
              </a:rPr>
            </a:br>
            <a:r>
              <a:rPr lang="en-US" sz="2000" b="1" dirty="0">
                <a:solidFill>
                  <a:schemeClr val="tx1"/>
                </a:solidFill>
              </a:rPr>
              <a:t>  </a:t>
            </a:r>
            <a:r>
              <a:rPr lang="en-US" sz="2000" dirty="0">
                <a:solidFill>
                  <a:schemeClr val="tx1"/>
                </a:solidFill>
              </a:rPr>
              <a:t>Over $350K. Future office environments</a:t>
            </a:r>
          </a:p>
          <a:p>
            <a:pPr>
              <a:lnSpc>
                <a:spcPct val="100000"/>
              </a:lnSpc>
            </a:pPr>
            <a:r>
              <a:rPr lang="is-IS" sz="2000" b="1" dirty="0">
                <a:solidFill>
                  <a:schemeClr val="tx1"/>
                </a:solidFill>
              </a:rPr>
              <a:t>(Re)New Industry Partner: </a:t>
            </a:r>
            <a:r>
              <a:rPr lang="en-US" sz="2000" dirty="0"/>
              <a:t>Ford</a:t>
            </a:r>
            <a:r>
              <a:rPr lang="en-US" sz="2000" b="1" dirty="0">
                <a:solidFill>
                  <a:schemeClr val="tx1"/>
                </a:solidFill>
              </a:rPr>
              <a:t/>
            </a:r>
            <a:br>
              <a:rPr lang="en-US" sz="2000" b="1" dirty="0">
                <a:solidFill>
                  <a:schemeClr val="tx1"/>
                </a:solidFill>
              </a:rPr>
            </a:br>
            <a:r>
              <a:rPr lang="en-US" sz="2000" b="1" dirty="0">
                <a:solidFill>
                  <a:schemeClr val="tx1"/>
                </a:solidFill>
              </a:rPr>
              <a:t>  </a:t>
            </a:r>
            <a:r>
              <a:rPr lang="en-US" sz="2000" dirty="0">
                <a:solidFill>
                  <a:schemeClr val="tx1"/>
                </a:solidFill>
              </a:rPr>
              <a:t>Platforms for early design of complex systems</a:t>
            </a:r>
          </a:p>
          <a:p>
            <a:pPr>
              <a:lnSpc>
                <a:spcPct val="100000"/>
              </a:lnSpc>
            </a:pPr>
            <a:r>
              <a:rPr lang="en-US" sz="2000" b="1" dirty="0">
                <a:solidFill>
                  <a:srgbClr val="FFC000"/>
                </a:solidFill>
              </a:rPr>
              <a:t>MODA Exhibit: On You Wearing Technology</a:t>
            </a:r>
            <a:br>
              <a:rPr lang="en-US" sz="2000" b="1" dirty="0">
                <a:solidFill>
                  <a:srgbClr val="FFC000"/>
                </a:solidFill>
              </a:rPr>
            </a:br>
            <a:r>
              <a:rPr lang="en-US" sz="2000" b="1" dirty="0">
                <a:solidFill>
                  <a:srgbClr val="FFC000"/>
                </a:solidFill>
              </a:rPr>
              <a:t>   </a:t>
            </a:r>
            <a:r>
              <a:rPr lang="en-US" sz="2000" dirty="0" err="1">
                <a:solidFill>
                  <a:srgbClr val="FFC000"/>
                </a:solidFill>
              </a:rPr>
              <a:t>Zeagler</a:t>
            </a:r>
            <a:r>
              <a:rPr lang="en-US" sz="2000" dirty="0">
                <a:solidFill>
                  <a:srgbClr val="FFC000"/>
                </a:solidFill>
              </a:rPr>
              <a:t>, </a:t>
            </a:r>
            <a:r>
              <a:rPr lang="en-US" sz="2000" dirty="0" err="1">
                <a:solidFill>
                  <a:srgbClr val="FFC000"/>
                </a:solidFill>
              </a:rPr>
              <a:t>Starner</a:t>
            </a:r>
            <a:r>
              <a:rPr lang="en-US" sz="2000" dirty="0">
                <a:solidFill>
                  <a:srgbClr val="FFC000"/>
                </a:solidFill>
              </a:rPr>
              <a:t>, and many more</a:t>
            </a:r>
            <a:endParaRPr lang="en-US" sz="2000" b="1" dirty="0">
              <a:solidFill>
                <a:srgbClr val="FFC000"/>
              </a:solidFill>
            </a:endParaRPr>
          </a:p>
          <a:p>
            <a:pPr>
              <a:lnSpc>
                <a:spcPct val="100000"/>
              </a:lnSpc>
            </a:pPr>
            <a:r>
              <a:rPr lang="en-US" sz="2000" b="1" dirty="0">
                <a:solidFill>
                  <a:schemeClr val="tx1"/>
                </a:solidFill>
              </a:rPr>
              <a:t>Take Me Out To the Ball Game</a:t>
            </a:r>
            <a:br>
              <a:rPr lang="en-US" sz="2000" b="1" dirty="0">
                <a:solidFill>
                  <a:schemeClr val="tx1"/>
                </a:solidFill>
              </a:rPr>
            </a:br>
            <a:r>
              <a:rPr lang="en-US" sz="2000" b="1" dirty="0">
                <a:solidFill>
                  <a:schemeClr val="tx1"/>
                </a:solidFill>
              </a:rPr>
              <a:t>  </a:t>
            </a:r>
            <a:r>
              <a:rPr lang="en-US" sz="2000" dirty="0">
                <a:solidFill>
                  <a:schemeClr val="tx1"/>
                </a:solidFill>
              </a:rPr>
              <a:t>Braves. Georgia Tech. STEM Education</a:t>
            </a:r>
            <a:endParaRPr lang="en-US" sz="2000" b="1" dirty="0">
              <a:solidFill>
                <a:schemeClr val="tx1"/>
              </a:solidFill>
            </a:endParaRPr>
          </a:p>
          <a:p>
            <a:pPr>
              <a:lnSpc>
                <a:spcPct val="100000"/>
              </a:lnSpc>
            </a:pPr>
            <a:endParaRPr lang="en-US" sz="2000" dirty="0"/>
          </a:p>
        </p:txBody>
      </p:sp>
      <p:pic>
        <p:nvPicPr>
          <p:cNvPr id="6" name="Picture 10" descr="https://scontent.xx.fbcdn.net/v/t1.0-9/13501965_1262125127138519_2266454471271428013_n.png?oh=c3891d8b0cb43a3cf5f182c255fcc7b0&amp;oe=5841D4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7342" y="2103120"/>
            <a:ext cx="3466526" cy="3466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3172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IPaT</a:t>
            </a:r>
            <a:r>
              <a:rPr lang="en-US" dirty="0"/>
              <a:t> Highlights</a:t>
            </a:r>
          </a:p>
        </p:txBody>
      </p:sp>
      <p:sp>
        <p:nvSpPr>
          <p:cNvPr id="7" name="Content Placeholder 3"/>
          <p:cNvSpPr>
            <a:spLocks noGrp="1"/>
          </p:cNvSpPr>
          <p:nvPr>
            <p:ph sz="half" idx="2"/>
          </p:nvPr>
        </p:nvSpPr>
        <p:spPr>
          <a:xfrm>
            <a:off x="174573" y="1248900"/>
            <a:ext cx="5352769" cy="5609100"/>
          </a:xfrm>
        </p:spPr>
        <p:txBody>
          <a:bodyPr>
            <a:normAutofit/>
          </a:bodyPr>
          <a:lstStyle/>
          <a:p>
            <a:pPr>
              <a:lnSpc>
                <a:spcPct val="100000"/>
              </a:lnSpc>
            </a:pPr>
            <a:r>
              <a:rPr lang="en-US" sz="2000" b="1" dirty="0" err="1">
                <a:solidFill>
                  <a:schemeClr val="tx1"/>
                </a:solidFill>
              </a:rPr>
              <a:t>Nicoleta</a:t>
            </a:r>
            <a:r>
              <a:rPr lang="en-US" sz="2000" b="1" dirty="0">
                <a:solidFill>
                  <a:schemeClr val="tx1"/>
                </a:solidFill>
              </a:rPr>
              <a:t> </a:t>
            </a:r>
            <a:r>
              <a:rPr lang="en-US" sz="2000" b="1" dirty="0" err="1">
                <a:solidFill>
                  <a:schemeClr val="tx1"/>
                </a:solidFill>
              </a:rPr>
              <a:t>Serban</a:t>
            </a:r>
            <a:r>
              <a:rPr lang="en-US" sz="2000" b="1" dirty="0">
                <a:solidFill>
                  <a:schemeClr val="tx1"/>
                </a:solidFill>
              </a:rPr>
              <a:t/>
            </a:r>
            <a:br>
              <a:rPr lang="en-US" sz="2000" b="1" dirty="0">
                <a:solidFill>
                  <a:schemeClr val="tx1"/>
                </a:solidFill>
              </a:rPr>
            </a:br>
            <a:r>
              <a:rPr lang="en-US" sz="2000" b="1" dirty="0">
                <a:solidFill>
                  <a:schemeClr val="tx1"/>
                </a:solidFill>
              </a:rPr>
              <a:t>   </a:t>
            </a:r>
            <a:r>
              <a:rPr lang="en-US" sz="2000" dirty="0">
                <a:solidFill>
                  <a:schemeClr val="tx1"/>
                </a:solidFill>
              </a:rPr>
              <a:t>Access to dental care for Georgia children</a:t>
            </a:r>
          </a:p>
          <a:p>
            <a:pPr>
              <a:lnSpc>
                <a:spcPct val="100000"/>
              </a:lnSpc>
            </a:pPr>
            <a:r>
              <a:rPr lang="en-US" sz="2000" b="1" dirty="0">
                <a:solidFill>
                  <a:schemeClr val="tx1"/>
                </a:solidFill>
              </a:rPr>
              <a:t>P30 Translational Diabetes Research Center</a:t>
            </a:r>
            <a:br>
              <a:rPr lang="en-US" sz="2000" b="1" dirty="0">
                <a:solidFill>
                  <a:schemeClr val="tx1"/>
                </a:solidFill>
              </a:rPr>
            </a:br>
            <a:r>
              <a:rPr lang="en-US" sz="2000" b="1" dirty="0">
                <a:solidFill>
                  <a:schemeClr val="tx1"/>
                </a:solidFill>
              </a:rPr>
              <a:t>   </a:t>
            </a:r>
            <a:r>
              <a:rPr lang="en-US" sz="2000" dirty="0">
                <a:solidFill>
                  <a:schemeClr val="tx1"/>
                </a:solidFill>
              </a:rPr>
              <a:t>Emory + Arriaga, </a:t>
            </a:r>
            <a:r>
              <a:rPr lang="en-US" sz="2000" dirty="0" err="1">
                <a:solidFill>
                  <a:schemeClr val="tx1"/>
                </a:solidFill>
              </a:rPr>
              <a:t>Serban</a:t>
            </a:r>
            <a:r>
              <a:rPr lang="en-US" sz="2000" dirty="0">
                <a:solidFill>
                  <a:schemeClr val="tx1"/>
                </a:solidFill>
              </a:rPr>
              <a:t>, </a:t>
            </a:r>
            <a:r>
              <a:rPr lang="en-US" sz="2000" dirty="0" err="1">
                <a:solidFill>
                  <a:schemeClr val="tx1"/>
                </a:solidFill>
              </a:rPr>
              <a:t>Mynatt</a:t>
            </a:r>
            <a:r>
              <a:rPr lang="en-US" sz="2000" dirty="0">
                <a:solidFill>
                  <a:schemeClr val="tx1"/>
                </a:solidFill>
              </a:rPr>
              <a:t>, Wang, Wilcox</a:t>
            </a:r>
            <a:endParaRPr lang="is-IS" sz="2000" dirty="0">
              <a:solidFill>
                <a:schemeClr val="tx1"/>
              </a:solidFill>
            </a:endParaRPr>
          </a:p>
          <a:p>
            <a:pPr>
              <a:lnSpc>
                <a:spcPct val="100000"/>
              </a:lnSpc>
            </a:pPr>
            <a:r>
              <a:rPr lang="en-US" sz="2000" b="1" dirty="0">
                <a:solidFill>
                  <a:schemeClr val="tx1"/>
                </a:solidFill>
              </a:rPr>
              <a:t>Leadership Excellence</a:t>
            </a:r>
            <a:r>
              <a:rPr lang="is-IS" sz="2000" b="1" dirty="0">
                <a:solidFill>
                  <a:schemeClr val="tx1"/>
                </a:solidFill>
              </a:rPr>
              <a:t/>
            </a:r>
            <a:br>
              <a:rPr lang="is-IS" sz="2000" b="1" dirty="0">
                <a:solidFill>
                  <a:schemeClr val="tx1"/>
                </a:solidFill>
              </a:rPr>
            </a:br>
            <a:r>
              <a:rPr lang="is-IS" sz="2000" b="1" dirty="0">
                <a:solidFill>
                  <a:schemeClr val="tx1"/>
                </a:solidFill>
              </a:rPr>
              <a:t>   </a:t>
            </a:r>
            <a:r>
              <a:rPr lang="is-IS" sz="2000" dirty="0">
                <a:solidFill>
                  <a:schemeClr val="tx1"/>
                </a:solidFill>
              </a:rPr>
              <a:t>2 of 5 GT Awards: Mynatt, Farrugia</a:t>
            </a:r>
            <a:br>
              <a:rPr lang="is-IS" sz="2000" dirty="0">
                <a:solidFill>
                  <a:schemeClr val="tx1"/>
                </a:solidFill>
              </a:rPr>
            </a:br>
            <a:r>
              <a:rPr lang="is-IS" sz="2000" dirty="0">
                <a:solidFill>
                  <a:schemeClr val="tx1"/>
                </a:solidFill>
              </a:rPr>
              <a:t>   DHS CIRI Center of Excellence: McCook</a:t>
            </a:r>
          </a:p>
          <a:p>
            <a:pPr>
              <a:lnSpc>
                <a:spcPct val="100000"/>
              </a:lnSpc>
            </a:pPr>
            <a:r>
              <a:rPr lang="is-IS" sz="2000" b="1" dirty="0">
                <a:solidFill>
                  <a:schemeClr val="tx1"/>
                </a:solidFill>
              </a:rPr>
              <a:t>New Industry Partner: </a:t>
            </a:r>
            <a:r>
              <a:rPr lang="en-US" sz="2000" dirty="0"/>
              <a:t>ThyssenKrupp (TK)</a:t>
            </a:r>
            <a:r>
              <a:rPr lang="en-US" sz="2000" b="1" dirty="0">
                <a:solidFill>
                  <a:schemeClr val="tx1"/>
                </a:solidFill>
              </a:rPr>
              <a:t/>
            </a:r>
            <a:br>
              <a:rPr lang="en-US" sz="2000" b="1" dirty="0">
                <a:solidFill>
                  <a:schemeClr val="tx1"/>
                </a:solidFill>
              </a:rPr>
            </a:br>
            <a:r>
              <a:rPr lang="en-US" sz="2000" b="1" dirty="0">
                <a:solidFill>
                  <a:schemeClr val="tx1"/>
                </a:solidFill>
              </a:rPr>
              <a:t>  </a:t>
            </a:r>
            <a:r>
              <a:rPr lang="en-US" sz="2000" dirty="0">
                <a:solidFill>
                  <a:schemeClr val="tx1"/>
                </a:solidFill>
              </a:rPr>
              <a:t>Over $350K. Future office environments</a:t>
            </a:r>
          </a:p>
          <a:p>
            <a:pPr>
              <a:lnSpc>
                <a:spcPct val="100000"/>
              </a:lnSpc>
            </a:pPr>
            <a:r>
              <a:rPr lang="is-IS" sz="2000" b="1" dirty="0">
                <a:solidFill>
                  <a:schemeClr val="tx1"/>
                </a:solidFill>
              </a:rPr>
              <a:t>(Re)New Industry Partner: </a:t>
            </a:r>
            <a:r>
              <a:rPr lang="en-US" sz="2000" dirty="0"/>
              <a:t>Ford</a:t>
            </a:r>
            <a:r>
              <a:rPr lang="en-US" sz="2000" b="1" dirty="0">
                <a:solidFill>
                  <a:schemeClr val="tx1"/>
                </a:solidFill>
              </a:rPr>
              <a:t/>
            </a:r>
            <a:br>
              <a:rPr lang="en-US" sz="2000" b="1" dirty="0">
                <a:solidFill>
                  <a:schemeClr val="tx1"/>
                </a:solidFill>
              </a:rPr>
            </a:br>
            <a:r>
              <a:rPr lang="en-US" sz="2000" b="1" dirty="0">
                <a:solidFill>
                  <a:schemeClr val="tx1"/>
                </a:solidFill>
              </a:rPr>
              <a:t>  </a:t>
            </a:r>
            <a:r>
              <a:rPr lang="en-US" sz="2000" dirty="0">
                <a:solidFill>
                  <a:schemeClr val="tx1"/>
                </a:solidFill>
              </a:rPr>
              <a:t>Platforms for early design of complex systems</a:t>
            </a:r>
          </a:p>
          <a:p>
            <a:pPr>
              <a:lnSpc>
                <a:spcPct val="100000"/>
              </a:lnSpc>
            </a:pPr>
            <a:r>
              <a:rPr lang="en-US" sz="2000" b="1" dirty="0">
                <a:solidFill>
                  <a:schemeClr val="tx1"/>
                </a:solidFill>
              </a:rPr>
              <a:t>MODA Exhibit: On You Wearing Technology</a:t>
            </a:r>
            <a:br>
              <a:rPr lang="en-US" sz="2000" b="1" dirty="0">
                <a:solidFill>
                  <a:schemeClr val="tx1"/>
                </a:solidFill>
              </a:rPr>
            </a:br>
            <a:r>
              <a:rPr lang="en-US" sz="2000" b="1" dirty="0">
                <a:solidFill>
                  <a:schemeClr val="tx1"/>
                </a:solidFill>
              </a:rPr>
              <a:t>   </a:t>
            </a:r>
            <a:r>
              <a:rPr lang="en-US" sz="2000" dirty="0" err="1">
                <a:solidFill>
                  <a:schemeClr val="tx1"/>
                </a:solidFill>
              </a:rPr>
              <a:t>Zeagler</a:t>
            </a:r>
            <a:r>
              <a:rPr lang="en-US" sz="2000" dirty="0">
                <a:solidFill>
                  <a:schemeClr val="tx1"/>
                </a:solidFill>
              </a:rPr>
              <a:t>, </a:t>
            </a:r>
            <a:r>
              <a:rPr lang="en-US" sz="2000" dirty="0" err="1">
                <a:solidFill>
                  <a:schemeClr val="tx1"/>
                </a:solidFill>
              </a:rPr>
              <a:t>Starner</a:t>
            </a:r>
            <a:r>
              <a:rPr lang="en-US" sz="2000" dirty="0">
                <a:solidFill>
                  <a:schemeClr val="tx1"/>
                </a:solidFill>
              </a:rPr>
              <a:t>, and many more</a:t>
            </a:r>
            <a:endParaRPr lang="en-US" sz="2000" b="1" dirty="0">
              <a:solidFill>
                <a:schemeClr val="tx1"/>
              </a:solidFill>
            </a:endParaRPr>
          </a:p>
          <a:p>
            <a:pPr>
              <a:lnSpc>
                <a:spcPct val="100000"/>
              </a:lnSpc>
            </a:pPr>
            <a:r>
              <a:rPr lang="en-US" sz="2000" b="1" dirty="0">
                <a:solidFill>
                  <a:srgbClr val="FFC000"/>
                </a:solidFill>
              </a:rPr>
              <a:t>Take Me Out To the Ball Game</a:t>
            </a:r>
            <a:br>
              <a:rPr lang="en-US" sz="2000" b="1" dirty="0">
                <a:solidFill>
                  <a:srgbClr val="FFC000"/>
                </a:solidFill>
              </a:rPr>
            </a:br>
            <a:r>
              <a:rPr lang="en-US" sz="2000" b="1" dirty="0">
                <a:solidFill>
                  <a:srgbClr val="FFC000"/>
                </a:solidFill>
              </a:rPr>
              <a:t>  </a:t>
            </a:r>
            <a:r>
              <a:rPr lang="en-US" sz="2000" dirty="0">
                <a:solidFill>
                  <a:srgbClr val="FFC000"/>
                </a:solidFill>
              </a:rPr>
              <a:t>Braves. Georgia Tech. STEM Education</a:t>
            </a:r>
            <a:endParaRPr lang="en-US" sz="2000" b="1" dirty="0">
              <a:solidFill>
                <a:srgbClr val="FFC000"/>
              </a:solidFill>
            </a:endParaRPr>
          </a:p>
          <a:p>
            <a:pPr>
              <a:lnSpc>
                <a:spcPct val="100000"/>
              </a:lnSpc>
            </a:pPr>
            <a:endParaRPr lang="en-US" sz="2000" dirty="0"/>
          </a:p>
        </p:txBody>
      </p:sp>
      <p:pic>
        <p:nvPicPr>
          <p:cNvPr id="10" name="Picture 14" descr="http://ipat.gatech.edu/sites/default/files/homepage_banner_braves.jpg"/>
          <p:cNvPicPr>
            <a:picLocks noChangeAspect="1" noChangeArrowheads="1"/>
          </p:cNvPicPr>
          <p:nvPr/>
        </p:nvPicPr>
        <p:blipFill rotWithShape="1">
          <a:blip r:embed="rId3">
            <a:extLst>
              <a:ext uri="{28A0092B-C50C-407E-A947-70E740481C1C}">
                <a14:useLocalDpi xmlns:a14="http://schemas.microsoft.com/office/drawing/2010/main" val="0"/>
              </a:ext>
            </a:extLst>
          </a:blip>
          <a:srcRect l="27172" r="25232"/>
          <a:stretch/>
        </p:blipFill>
        <p:spPr bwMode="auto">
          <a:xfrm>
            <a:off x="5527341" y="2229663"/>
            <a:ext cx="3474465" cy="2919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14942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GVU / </a:t>
            </a:r>
            <a:r>
              <a:rPr lang="en-US" sz="2400" dirty="0" err="1"/>
              <a:t>IPaT</a:t>
            </a:r>
            <a:r>
              <a:rPr lang="en-US" sz="2400" dirty="0"/>
              <a:t> Research &amp; Engagement Grants</a:t>
            </a:r>
            <a:endParaRPr lang="en-US" sz="2400" dirty="0">
              <a:solidFill>
                <a:schemeClr val="tx1"/>
              </a:solidFill>
            </a:endParaRPr>
          </a:p>
        </p:txBody>
      </p:sp>
      <p:sp>
        <p:nvSpPr>
          <p:cNvPr id="3" name="Content Placeholder 2"/>
          <p:cNvSpPr>
            <a:spLocks noGrp="1"/>
          </p:cNvSpPr>
          <p:nvPr>
            <p:ph idx="1"/>
          </p:nvPr>
        </p:nvSpPr>
        <p:spPr>
          <a:xfrm>
            <a:off x="174574" y="971096"/>
            <a:ext cx="5397552" cy="5753765"/>
          </a:xfrm>
        </p:spPr>
        <p:txBody>
          <a:bodyPr vert="horz" lIns="91440" tIns="45720" rIns="91440" bIns="45720" rtlCol="0" anchor="t">
            <a:normAutofit fontScale="77500" lnSpcReduction="20000"/>
          </a:bodyPr>
          <a:lstStyle/>
          <a:p>
            <a:pPr>
              <a:lnSpc>
                <a:spcPct val="110000"/>
              </a:lnSpc>
            </a:pPr>
            <a:r>
              <a:rPr lang="en-US" b="1" dirty="0">
                <a:solidFill>
                  <a:schemeClr val="tx1"/>
                </a:solidFill>
                <a:latin typeface="Calibri" charset="0"/>
              </a:rPr>
              <a:t>Collision of Creatives </a:t>
            </a:r>
            <a:r>
              <a:rPr lang="en-US" b="1" i="1" dirty="0">
                <a:solidFill>
                  <a:schemeClr val="tx1"/>
                </a:solidFill>
                <a:latin typeface="Calibri" charset="0"/>
              </a:rPr>
              <a:t/>
            </a:r>
            <a:br>
              <a:rPr lang="en-US" b="1" i="1" dirty="0">
                <a:solidFill>
                  <a:schemeClr val="tx1"/>
                </a:solidFill>
                <a:latin typeface="Calibri" charset="0"/>
              </a:rPr>
            </a:br>
            <a:r>
              <a:rPr lang="en-US" dirty="0">
                <a:solidFill>
                  <a:schemeClr val="tx1"/>
                </a:solidFill>
                <a:latin typeface="Calibri" charset="0"/>
              </a:rPr>
              <a:t>Laura Levy, Interactive Media Technology Center</a:t>
            </a:r>
            <a:r>
              <a:rPr lang="en-US" b="1" i="1" dirty="0">
                <a:solidFill>
                  <a:schemeClr val="tx1"/>
                </a:solidFill>
                <a:latin typeface="Calibri" charset="0"/>
              </a:rPr>
              <a:t/>
            </a:r>
            <a:br>
              <a:rPr lang="en-US" b="1" i="1" dirty="0">
                <a:solidFill>
                  <a:schemeClr val="tx1"/>
                </a:solidFill>
                <a:latin typeface="Calibri" charset="0"/>
              </a:rPr>
            </a:br>
            <a:r>
              <a:rPr lang="en-US" dirty="0">
                <a:solidFill>
                  <a:schemeClr val="tx1"/>
                </a:solidFill>
                <a:latin typeface="Calibri" charset="0"/>
              </a:rPr>
              <a:t>Maribeth Gandy, Interactive Media Technology Center</a:t>
            </a:r>
            <a:r>
              <a:rPr lang="en-US" i="1" dirty="0">
                <a:solidFill>
                  <a:schemeClr val="tx1"/>
                </a:solidFill>
                <a:latin typeface="Calibri" charset="0"/>
              </a:rPr>
              <a:t/>
            </a:r>
            <a:br>
              <a:rPr lang="en-US" i="1" dirty="0">
                <a:solidFill>
                  <a:schemeClr val="tx1"/>
                </a:solidFill>
                <a:latin typeface="Calibri" charset="0"/>
              </a:rPr>
            </a:br>
            <a:r>
              <a:rPr lang="en-US" dirty="0">
                <a:solidFill>
                  <a:schemeClr val="tx1"/>
                </a:solidFill>
                <a:latin typeface="Calibri" charset="0"/>
              </a:rPr>
              <a:t>Clint </a:t>
            </a:r>
            <a:r>
              <a:rPr lang="en-US" dirty="0" err="1">
                <a:solidFill>
                  <a:schemeClr val="tx1"/>
                </a:solidFill>
                <a:latin typeface="Calibri" charset="0"/>
              </a:rPr>
              <a:t>Zeagler</a:t>
            </a:r>
            <a:r>
              <a:rPr lang="en-US" dirty="0">
                <a:solidFill>
                  <a:schemeClr val="tx1"/>
                </a:solidFill>
                <a:latin typeface="Calibri" charset="0"/>
              </a:rPr>
              <a:t>, Wearable Computing Center</a:t>
            </a:r>
            <a:r>
              <a:rPr lang="en-US" i="1" dirty="0">
                <a:solidFill>
                  <a:schemeClr val="tx1"/>
                </a:solidFill>
                <a:latin typeface="Calibri" charset="0"/>
              </a:rPr>
              <a:t/>
            </a:r>
            <a:br>
              <a:rPr lang="en-US" i="1" dirty="0">
                <a:solidFill>
                  <a:schemeClr val="tx1"/>
                </a:solidFill>
                <a:latin typeface="Calibri" charset="0"/>
              </a:rPr>
            </a:br>
            <a:r>
              <a:rPr lang="en-US" dirty="0">
                <a:solidFill>
                  <a:schemeClr val="tx1"/>
                </a:solidFill>
                <a:latin typeface="Calibri" charset="0"/>
              </a:rPr>
              <a:t>Madison </a:t>
            </a:r>
            <a:r>
              <a:rPr lang="en-US" dirty="0" err="1">
                <a:solidFill>
                  <a:schemeClr val="tx1"/>
                </a:solidFill>
                <a:latin typeface="Calibri" charset="0"/>
              </a:rPr>
              <a:t>Cario</a:t>
            </a:r>
            <a:r>
              <a:rPr lang="en-US" dirty="0">
                <a:solidFill>
                  <a:schemeClr val="tx1"/>
                </a:solidFill>
                <a:latin typeface="Calibri" charset="0"/>
              </a:rPr>
              <a:t>,</a:t>
            </a:r>
            <a:r>
              <a:rPr lang="en-US" b="1" dirty="0">
                <a:solidFill>
                  <a:schemeClr val="tx1"/>
                </a:solidFill>
                <a:latin typeface="Calibri" charset="0"/>
              </a:rPr>
              <a:t> </a:t>
            </a:r>
            <a:r>
              <a:rPr lang="en-US" dirty="0" err="1">
                <a:solidFill>
                  <a:schemeClr val="tx1"/>
                </a:solidFill>
                <a:latin typeface="Calibri" charset="0"/>
              </a:rPr>
              <a:t>Arts@Tech</a:t>
            </a:r>
            <a:r>
              <a:rPr lang="en-US" i="1" dirty="0">
                <a:solidFill>
                  <a:schemeClr val="tx1"/>
                </a:solidFill>
                <a:latin typeface="Calibri" charset="0"/>
              </a:rPr>
              <a:t/>
            </a:r>
            <a:br>
              <a:rPr lang="en-US" i="1" dirty="0">
                <a:solidFill>
                  <a:schemeClr val="tx1"/>
                </a:solidFill>
                <a:latin typeface="Calibri" charset="0"/>
              </a:rPr>
            </a:br>
            <a:r>
              <a:rPr lang="en-US" dirty="0">
                <a:solidFill>
                  <a:schemeClr val="tx1"/>
                </a:solidFill>
                <a:latin typeface="Calibri" charset="0"/>
              </a:rPr>
              <a:t>Lane </a:t>
            </a:r>
            <a:r>
              <a:rPr lang="en-US" dirty="0" err="1">
                <a:solidFill>
                  <a:schemeClr val="tx1"/>
                </a:solidFill>
                <a:latin typeface="Calibri" charset="0"/>
              </a:rPr>
              <a:t>Conville-Canney</a:t>
            </a:r>
            <a:r>
              <a:rPr lang="en-US" dirty="0">
                <a:solidFill>
                  <a:schemeClr val="tx1"/>
                </a:solidFill>
                <a:latin typeface="Calibri" charset="0"/>
              </a:rPr>
              <a:t>, </a:t>
            </a:r>
            <a:r>
              <a:rPr lang="en-US" dirty="0" err="1">
                <a:solidFill>
                  <a:schemeClr val="tx1"/>
                </a:solidFill>
                <a:latin typeface="Calibri" charset="0"/>
              </a:rPr>
              <a:t>Arts@Tech</a:t>
            </a:r>
            <a:r>
              <a:rPr lang="en-US" b="1" dirty="0">
                <a:solidFill>
                  <a:schemeClr val="tx1"/>
                </a:solidFill>
                <a:latin typeface="Calibri" charset="0"/>
              </a:rPr>
              <a:t/>
            </a:r>
            <a:br>
              <a:rPr lang="en-US" b="1" dirty="0">
                <a:solidFill>
                  <a:schemeClr val="tx1"/>
                </a:solidFill>
                <a:latin typeface="Calibri" charset="0"/>
              </a:rPr>
            </a:br>
            <a:r>
              <a:rPr lang="en-US" dirty="0">
                <a:solidFill>
                  <a:schemeClr val="tx1"/>
                </a:solidFill>
                <a:latin typeface="Calibri" charset="0"/>
              </a:rPr>
              <a:t>Wayne Li, School of Industrial Design</a:t>
            </a:r>
          </a:p>
          <a:p>
            <a:pPr>
              <a:lnSpc>
                <a:spcPct val="110000"/>
              </a:lnSpc>
            </a:pPr>
            <a:endParaRPr lang="en-US" i="1" dirty="0">
              <a:solidFill>
                <a:schemeClr val="tx1"/>
              </a:solidFill>
              <a:latin typeface="Calibri" charset="0"/>
            </a:endParaRPr>
          </a:p>
          <a:p>
            <a:pPr>
              <a:lnSpc>
                <a:spcPct val="110000"/>
              </a:lnSpc>
            </a:pPr>
            <a:r>
              <a:rPr lang="en-US" b="1" dirty="0">
                <a:solidFill>
                  <a:schemeClr val="tx1"/>
                </a:solidFill>
                <a:latin typeface="Calibri" charset="0"/>
              </a:rPr>
              <a:t>(T)racing Eyes and Hearts: An Installation to Reflect on the Physiology of Empathy </a:t>
            </a:r>
            <a:r>
              <a:rPr lang="en-US" b="1" i="1" dirty="0">
                <a:solidFill>
                  <a:schemeClr val="tx1"/>
                </a:solidFill>
                <a:latin typeface="Calibri" charset="0"/>
              </a:rPr>
              <a:t/>
            </a:r>
            <a:br>
              <a:rPr lang="en-US" b="1" i="1" dirty="0">
                <a:solidFill>
                  <a:schemeClr val="tx1"/>
                </a:solidFill>
                <a:latin typeface="Calibri" charset="0"/>
              </a:rPr>
            </a:br>
            <a:r>
              <a:rPr lang="en-US" dirty="0">
                <a:solidFill>
                  <a:schemeClr val="tx1"/>
                </a:solidFill>
                <a:latin typeface="Calibri" charset="0"/>
              </a:rPr>
              <a:t>Anne Pollock, School of Literature, Media, and Communication</a:t>
            </a:r>
            <a:r>
              <a:rPr lang="en-US" b="1" i="1" dirty="0">
                <a:solidFill>
                  <a:schemeClr val="tx1"/>
                </a:solidFill>
                <a:latin typeface="Calibri" charset="0"/>
              </a:rPr>
              <a:t/>
            </a:r>
            <a:br>
              <a:rPr lang="en-US" b="1" i="1" dirty="0">
                <a:solidFill>
                  <a:schemeClr val="tx1"/>
                </a:solidFill>
                <a:latin typeface="Calibri" charset="0"/>
              </a:rPr>
            </a:br>
            <a:r>
              <a:rPr lang="en-US" dirty="0">
                <a:solidFill>
                  <a:schemeClr val="tx1"/>
                </a:solidFill>
                <a:latin typeface="Calibri" charset="0"/>
              </a:rPr>
              <a:t>Lewis Wheaton, School of Applied Physiology</a:t>
            </a:r>
            <a:r>
              <a:rPr lang="en-US" b="1" i="1" dirty="0">
                <a:solidFill>
                  <a:schemeClr val="tx1"/>
                </a:solidFill>
                <a:latin typeface="Calibri" charset="0"/>
              </a:rPr>
              <a:t/>
            </a:r>
            <a:br>
              <a:rPr lang="en-US" b="1" i="1" dirty="0">
                <a:solidFill>
                  <a:schemeClr val="tx1"/>
                </a:solidFill>
                <a:latin typeface="Calibri" charset="0"/>
              </a:rPr>
            </a:br>
            <a:r>
              <a:rPr lang="en-US" dirty="0" err="1">
                <a:solidFill>
                  <a:schemeClr val="tx1"/>
                </a:solidFill>
                <a:latin typeface="Calibri" charset="0"/>
              </a:rPr>
              <a:t>Nassim</a:t>
            </a:r>
            <a:r>
              <a:rPr lang="en-US" dirty="0">
                <a:solidFill>
                  <a:schemeClr val="tx1"/>
                </a:solidFill>
                <a:latin typeface="Calibri" charset="0"/>
              </a:rPr>
              <a:t> </a:t>
            </a:r>
            <a:r>
              <a:rPr lang="en-US" dirty="0" err="1">
                <a:solidFill>
                  <a:schemeClr val="tx1"/>
                </a:solidFill>
                <a:latin typeface="Calibri" charset="0"/>
              </a:rPr>
              <a:t>JafariNaimi</a:t>
            </a:r>
            <a:r>
              <a:rPr lang="en-US" dirty="0">
                <a:solidFill>
                  <a:schemeClr val="tx1"/>
                </a:solidFill>
                <a:latin typeface="Calibri" charset="0"/>
              </a:rPr>
              <a:t>,</a:t>
            </a:r>
            <a:r>
              <a:rPr lang="en-US" i="1" dirty="0">
                <a:solidFill>
                  <a:schemeClr val="tx1"/>
                </a:solidFill>
                <a:latin typeface="Calibri" charset="0"/>
              </a:rPr>
              <a:t> </a:t>
            </a:r>
            <a:r>
              <a:rPr lang="en-US" dirty="0">
                <a:solidFill>
                  <a:schemeClr val="tx1"/>
                </a:solidFill>
                <a:latin typeface="Calibri" charset="0"/>
              </a:rPr>
              <a:t>School of Literature, Media, and Communication</a:t>
            </a:r>
            <a:endParaRPr lang="en-US" i="1" dirty="0">
              <a:solidFill>
                <a:schemeClr val="tx1"/>
              </a:solidFill>
              <a:latin typeface="Calibri" charset="0"/>
            </a:endParaRPr>
          </a:p>
          <a:p>
            <a:pPr>
              <a:lnSpc>
                <a:spcPct val="110000"/>
              </a:lnSpc>
            </a:pPr>
            <a:endParaRPr lang="en-US" i="1" dirty="0">
              <a:solidFill>
                <a:schemeClr val="tx1"/>
              </a:solidFill>
              <a:latin typeface="Calibri" charset="0"/>
            </a:endParaRPr>
          </a:p>
          <a:p>
            <a:pPr>
              <a:lnSpc>
                <a:spcPct val="110000"/>
              </a:lnSpc>
            </a:pPr>
            <a:r>
              <a:rPr lang="en-US" b="1" dirty="0">
                <a:solidFill>
                  <a:schemeClr val="tx1"/>
                </a:solidFill>
                <a:latin typeface="Calibri" charset="0"/>
              </a:rPr>
              <a:t>Passive Haptic Rehabilitation for Stroke</a:t>
            </a:r>
            <a:br>
              <a:rPr lang="en-US" b="1" dirty="0">
                <a:solidFill>
                  <a:schemeClr val="tx1"/>
                </a:solidFill>
                <a:latin typeface="Calibri" charset="0"/>
              </a:rPr>
            </a:br>
            <a:r>
              <a:rPr lang="en-US" dirty="0">
                <a:solidFill>
                  <a:schemeClr val="tx1"/>
                </a:solidFill>
                <a:latin typeface="Calibri" charset="0"/>
              </a:rPr>
              <a:t>Thad </a:t>
            </a:r>
            <a:r>
              <a:rPr lang="en-US" dirty="0" err="1">
                <a:solidFill>
                  <a:schemeClr val="tx1"/>
                </a:solidFill>
                <a:latin typeface="Calibri" charset="0"/>
              </a:rPr>
              <a:t>Starner</a:t>
            </a:r>
            <a:r>
              <a:rPr lang="en-US" dirty="0">
                <a:solidFill>
                  <a:schemeClr val="tx1"/>
                </a:solidFill>
                <a:latin typeface="Calibri" charset="0"/>
              </a:rPr>
              <a:t>, School of Interactive Computing</a:t>
            </a:r>
            <a:br>
              <a:rPr lang="en-US" dirty="0">
                <a:solidFill>
                  <a:schemeClr val="tx1"/>
                </a:solidFill>
                <a:latin typeface="Calibri" charset="0"/>
              </a:rPr>
            </a:br>
            <a:r>
              <a:rPr lang="en-US" dirty="0">
                <a:solidFill>
                  <a:schemeClr val="tx1"/>
                </a:solidFill>
                <a:latin typeface="Calibri" charset="0"/>
              </a:rPr>
              <a:t>Steve Wolf, Emory University's Department of Rehabilitation Medicine</a:t>
            </a:r>
            <a:r>
              <a:rPr lang="en-US" i="1" dirty="0">
                <a:solidFill>
                  <a:schemeClr val="tx1"/>
                </a:solidFill>
                <a:latin typeface="Calibri" charset="0"/>
              </a:rPr>
              <a:t> </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t="-23" r="27936" b="95"/>
          <a:stretch/>
        </p:blipFill>
        <p:spPr>
          <a:xfrm>
            <a:off x="6763049" y="2970548"/>
            <a:ext cx="1809017" cy="1663846"/>
          </a:xfrm>
          <a:prstGeom prst="rect">
            <a:avLst/>
          </a:prstGeom>
        </p:spPr>
      </p:pic>
      <p:pic>
        <p:nvPicPr>
          <p:cNvPr id="8" name="Picture 7"/>
          <p:cNvPicPr>
            <a:picLocks noChangeAspect="1"/>
          </p:cNvPicPr>
          <p:nvPr/>
        </p:nvPicPr>
        <p:blipFill>
          <a:blip r:embed="rId4"/>
          <a:stretch>
            <a:fillRect/>
          </a:stretch>
        </p:blipFill>
        <p:spPr>
          <a:xfrm>
            <a:off x="6761372" y="1122223"/>
            <a:ext cx="1797339" cy="1797339"/>
          </a:xfrm>
          <a:prstGeom prst="rect">
            <a:avLst/>
          </a:prstGeom>
        </p:spPr>
      </p:pic>
      <p:pic>
        <p:nvPicPr>
          <p:cNvPr id="9" name="Picture 8"/>
          <p:cNvPicPr>
            <a:picLocks noChangeAspect="1"/>
          </p:cNvPicPr>
          <p:nvPr/>
        </p:nvPicPr>
        <p:blipFill rotWithShape="1">
          <a:blip r:embed="rId5"/>
          <a:srcRect t="1" r="23666" b="-1824"/>
          <a:stretch/>
        </p:blipFill>
        <p:spPr>
          <a:xfrm>
            <a:off x="6761371" y="4685380"/>
            <a:ext cx="1797339" cy="1592380"/>
          </a:xfrm>
          <a:prstGeom prst="rect">
            <a:avLst/>
          </a:prstGeom>
        </p:spPr>
      </p:pic>
    </p:spTree>
    <p:extLst>
      <p:ext uri="{BB962C8B-B14F-4D97-AF65-F5344CB8AC3E}">
        <p14:creationId xmlns:p14="http://schemas.microsoft.com/office/powerpoint/2010/main" val="42735060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CTPHD (Pediatric) Seed Grants</a:t>
            </a:r>
            <a:endParaRPr lang="en-US" sz="2400" dirty="0">
              <a:solidFill>
                <a:schemeClr val="tx1"/>
              </a:solidFill>
            </a:endParaRPr>
          </a:p>
        </p:txBody>
      </p:sp>
      <p:sp>
        <p:nvSpPr>
          <p:cNvPr id="3" name="Content Placeholder 2"/>
          <p:cNvSpPr>
            <a:spLocks noGrp="1"/>
          </p:cNvSpPr>
          <p:nvPr>
            <p:ph idx="1"/>
          </p:nvPr>
        </p:nvSpPr>
        <p:spPr>
          <a:xfrm>
            <a:off x="174573" y="907419"/>
            <a:ext cx="8753295" cy="5539452"/>
          </a:xfrm>
        </p:spPr>
        <p:txBody>
          <a:bodyPr vert="horz" lIns="91440" tIns="45720" rIns="91440" bIns="45720" rtlCol="0" anchor="t">
            <a:normAutofit fontScale="77500" lnSpcReduction="20000"/>
          </a:bodyPr>
          <a:lstStyle/>
          <a:p>
            <a:pPr>
              <a:lnSpc>
                <a:spcPct val="120000"/>
              </a:lnSpc>
            </a:pPr>
            <a:r>
              <a:rPr lang="en-US" b="1" dirty="0">
                <a:solidFill>
                  <a:schemeClr val="tx1"/>
                </a:solidFill>
                <a:latin typeface="Calibri" charset="0"/>
              </a:rPr>
              <a:t>Development of a Predictive Clinical Model for Concussion Recovery in Children </a:t>
            </a:r>
            <a:r>
              <a:rPr lang="en-US" b="1">
                <a:solidFill>
                  <a:schemeClr val="tx1"/>
                </a:solidFill>
                <a:latin typeface="Calibri" charset="0"/>
              </a:rPr>
              <a:t/>
            </a:r>
            <a:br>
              <a:rPr lang="en-US" b="1">
                <a:solidFill>
                  <a:schemeClr val="tx1"/>
                </a:solidFill>
                <a:latin typeface="Calibri" charset="0"/>
              </a:rPr>
            </a:br>
            <a:r>
              <a:rPr lang="en-US" b="1">
                <a:solidFill>
                  <a:schemeClr val="tx1"/>
                </a:solidFill>
                <a:latin typeface="Calibri" charset="0"/>
              </a:rPr>
              <a:t>and Adolescents </a:t>
            </a:r>
            <a:r>
              <a:rPr lang="en-US" b="1" dirty="0">
                <a:solidFill>
                  <a:schemeClr val="tx1"/>
                </a:solidFill>
                <a:latin typeface="Calibri" charset="0"/>
              </a:rPr>
              <a:t>Who Experience Persistent Concussion Symptoms</a:t>
            </a:r>
            <a:br>
              <a:rPr lang="en-US" b="1" dirty="0">
                <a:solidFill>
                  <a:schemeClr val="tx1"/>
                </a:solidFill>
                <a:latin typeface="Calibri" charset="0"/>
              </a:rPr>
            </a:br>
            <a:r>
              <a:rPr lang="en-US" dirty="0">
                <a:solidFill>
                  <a:schemeClr val="tx1"/>
                </a:solidFill>
                <a:latin typeface="Calibri" charset="0"/>
              </a:rPr>
              <a:t>Michelle C. </a:t>
            </a:r>
            <a:r>
              <a:rPr lang="en-US" dirty="0" err="1">
                <a:solidFill>
                  <a:schemeClr val="tx1"/>
                </a:solidFill>
                <a:latin typeface="Calibri" charset="0"/>
              </a:rPr>
              <a:t>LaPlaca</a:t>
            </a:r>
            <a:r>
              <a:rPr lang="en-US" dirty="0">
                <a:solidFill>
                  <a:schemeClr val="tx1"/>
                </a:solidFill>
                <a:latin typeface="Calibri" charset="0"/>
              </a:rPr>
              <a:t>, Georgia Institute of Technology</a:t>
            </a:r>
            <a:r>
              <a:rPr lang="en-US" b="1" dirty="0">
                <a:solidFill>
                  <a:schemeClr val="tx1"/>
                </a:solidFill>
                <a:latin typeface="Calibri" charset="0"/>
              </a:rPr>
              <a:t/>
            </a:r>
            <a:br>
              <a:rPr lang="en-US" b="1" dirty="0">
                <a:solidFill>
                  <a:schemeClr val="tx1"/>
                </a:solidFill>
                <a:latin typeface="Calibri" charset="0"/>
              </a:rPr>
            </a:br>
            <a:r>
              <a:rPr lang="en-US" dirty="0">
                <a:solidFill>
                  <a:schemeClr val="tx1"/>
                </a:solidFill>
                <a:latin typeface="Calibri" charset="0"/>
              </a:rPr>
              <a:t>Barbara </a:t>
            </a:r>
            <a:r>
              <a:rPr lang="en-US" dirty="0" err="1">
                <a:solidFill>
                  <a:schemeClr val="tx1"/>
                </a:solidFill>
                <a:latin typeface="Calibri" charset="0"/>
              </a:rPr>
              <a:t>Weissman</a:t>
            </a:r>
            <a:r>
              <a:rPr lang="en-US" dirty="0">
                <a:solidFill>
                  <a:schemeClr val="tx1"/>
                </a:solidFill>
                <a:latin typeface="Calibri" charset="0"/>
              </a:rPr>
              <a:t>, Emory University</a:t>
            </a:r>
            <a:r>
              <a:rPr lang="en-US" b="1" dirty="0">
                <a:solidFill>
                  <a:schemeClr val="tx1"/>
                </a:solidFill>
                <a:latin typeface="Calibri" charset="0"/>
              </a:rPr>
              <a:t/>
            </a:r>
            <a:br>
              <a:rPr lang="en-US" b="1" dirty="0">
                <a:solidFill>
                  <a:schemeClr val="tx1"/>
                </a:solidFill>
                <a:latin typeface="Calibri" charset="0"/>
              </a:rPr>
            </a:br>
            <a:r>
              <a:rPr lang="en-US" dirty="0">
                <a:solidFill>
                  <a:schemeClr val="tx1"/>
                </a:solidFill>
                <a:latin typeface="Calibri" charset="0"/>
              </a:rPr>
              <a:t>May Wang, Georgia Institute of Technology</a:t>
            </a:r>
            <a:r>
              <a:rPr lang="en-US" b="1" dirty="0">
                <a:solidFill>
                  <a:schemeClr val="tx1"/>
                </a:solidFill>
                <a:latin typeface="Calibri" charset="0"/>
              </a:rPr>
              <a:t/>
            </a:r>
            <a:br>
              <a:rPr lang="en-US" b="1" dirty="0">
                <a:solidFill>
                  <a:schemeClr val="tx1"/>
                </a:solidFill>
                <a:latin typeface="Calibri" charset="0"/>
              </a:rPr>
            </a:br>
            <a:r>
              <a:rPr lang="en-US" dirty="0">
                <a:solidFill>
                  <a:schemeClr val="tx1"/>
                </a:solidFill>
                <a:latin typeface="Calibri" charset="0"/>
              </a:rPr>
              <a:t> </a:t>
            </a:r>
            <a:r>
              <a:rPr lang="en-US" b="1" dirty="0">
                <a:solidFill>
                  <a:schemeClr val="tx1"/>
                </a:solidFill>
                <a:latin typeface="Calibri" charset="0"/>
              </a:rPr>
              <a:t/>
            </a:r>
            <a:br>
              <a:rPr lang="en-US" b="1" dirty="0">
                <a:solidFill>
                  <a:schemeClr val="tx1"/>
                </a:solidFill>
                <a:latin typeface="Calibri" charset="0"/>
              </a:rPr>
            </a:br>
            <a:r>
              <a:rPr lang="en-US" b="1" dirty="0">
                <a:solidFill>
                  <a:schemeClr val="tx1"/>
                </a:solidFill>
                <a:latin typeface="Calibri" charset="0"/>
              </a:rPr>
              <a:t>Determination of the Barriers to the Application of Hematopoietic Stem Cell </a:t>
            </a:r>
            <a:br>
              <a:rPr lang="en-US" b="1" dirty="0">
                <a:solidFill>
                  <a:schemeClr val="tx1"/>
                </a:solidFill>
                <a:latin typeface="Calibri" charset="0"/>
              </a:rPr>
            </a:br>
            <a:r>
              <a:rPr lang="en-US" b="1" dirty="0">
                <a:solidFill>
                  <a:schemeClr val="tx1"/>
                </a:solidFill>
                <a:latin typeface="Calibri" charset="0"/>
              </a:rPr>
              <a:t>Transplantation for the Cure of Sickle Cell Disease</a:t>
            </a:r>
            <a:br>
              <a:rPr lang="en-US" b="1" dirty="0">
                <a:solidFill>
                  <a:schemeClr val="tx1"/>
                </a:solidFill>
                <a:latin typeface="Calibri" charset="0"/>
              </a:rPr>
            </a:br>
            <a:r>
              <a:rPr lang="en-US" dirty="0" err="1">
                <a:solidFill>
                  <a:schemeClr val="tx1"/>
                </a:solidFill>
                <a:latin typeface="Calibri" charset="0"/>
              </a:rPr>
              <a:t>Lakshmanan</a:t>
            </a:r>
            <a:r>
              <a:rPr lang="en-US" dirty="0">
                <a:solidFill>
                  <a:schemeClr val="tx1"/>
                </a:solidFill>
                <a:latin typeface="Calibri" charset="0"/>
              </a:rPr>
              <a:t> </a:t>
            </a:r>
            <a:r>
              <a:rPr lang="en-US" dirty="0" err="1">
                <a:solidFill>
                  <a:schemeClr val="tx1"/>
                </a:solidFill>
                <a:latin typeface="Calibri" charset="0"/>
              </a:rPr>
              <a:t>Krishnamurti</a:t>
            </a:r>
            <a:r>
              <a:rPr lang="en-US" dirty="0">
                <a:solidFill>
                  <a:schemeClr val="tx1"/>
                </a:solidFill>
                <a:latin typeface="Calibri" charset="0"/>
              </a:rPr>
              <a:t>, Emory University</a:t>
            </a:r>
            <a:r>
              <a:rPr lang="en-US" b="1" dirty="0">
                <a:solidFill>
                  <a:schemeClr val="tx1"/>
                </a:solidFill>
                <a:latin typeface="Calibri" charset="0"/>
              </a:rPr>
              <a:t/>
            </a:r>
            <a:br>
              <a:rPr lang="en-US" b="1" dirty="0">
                <a:solidFill>
                  <a:schemeClr val="tx1"/>
                </a:solidFill>
                <a:latin typeface="Calibri" charset="0"/>
              </a:rPr>
            </a:br>
            <a:r>
              <a:rPr lang="en-US" dirty="0" err="1">
                <a:solidFill>
                  <a:schemeClr val="tx1"/>
                </a:solidFill>
                <a:latin typeface="Calibri" charset="0"/>
              </a:rPr>
              <a:t>Nicoleta</a:t>
            </a:r>
            <a:r>
              <a:rPr lang="en-US" dirty="0">
                <a:solidFill>
                  <a:schemeClr val="tx1"/>
                </a:solidFill>
                <a:latin typeface="Calibri" charset="0"/>
              </a:rPr>
              <a:t> </a:t>
            </a:r>
            <a:r>
              <a:rPr lang="en-US" dirty="0" err="1">
                <a:solidFill>
                  <a:schemeClr val="tx1"/>
                </a:solidFill>
                <a:latin typeface="Calibri" charset="0"/>
              </a:rPr>
              <a:t>Serban</a:t>
            </a:r>
            <a:r>
              <a:rPr lang="en-US" dirty="0">
                <a:solidFill>
                  <a:schemeClr val="tx1"/>
                </a:solidFill>
                <a:latin typeface="Calibri" charset="0"/>
              </a:rPr>
              <a:t>, Georgia Institute of Technology</a:t>
            </a:r>
            <a:r>
              <a:rPr lang="en-US" b="1" dirty="0">
                <a:solidFill>
                  <a:schemeClr val="tx1"/>
                </a:solidFill>
                <a:latin typeface="Calibri" charset="0"/>
              </a:rPr>
              <a:t/>
            </a:r>
            <a:br>
              <a:rPr lang="en-US" b="1" dirty="0">
                <a:solidFill>
                  <a:schemeClr val="tx1"/>
                </a:solidFill>
                <a:latin typeface="Calibri" charset="0"/>
              </a:rPr>
            </a:br>
            <a:r>
              <a:rPr lang="en-US" dirty="0">
                <a:solidFill>
                  <a:schemeClr val="tx1"/>
                </a:solidFill>
                <a:latin typeface="Calibri" charset="0"/>
              </a:rPr>
              <a:t> </a:t>
            </a:r>
            <a:r>
              <a:rPr lang="en-US" b="1" dirty="0">
                <a:solidFill>
                  <a:schemeClr val="tx1"/>
                </a:solidFill>
                <a:latin typeface="Calibri" charset="0"/>
              </a:rPr>
              <a:t/>
            </a:r>
            <a:br>
              <a:rPr lang="en-US" b="1" dirty="0">
                <a:solidFill>
                  <a:schemeClr val="tx1"/>
                </a:solidFill>
                <a:latin typeface="Calibri" charset="0"/>
              </a:rPr>
            </a:br>
            <a:r>
              <a:rPr lang="en-US" b="1" dirty="0">
                <a:solidFill>
                  <a:schemeClr val="tx1"/>
                </a:solidFill>
                <a:latin typeface="Calibri" charset="0"/>
              </a:rPr>
              <a:t>Assessing Quality of Care in a Community-Based Autism Clinic</a:t>
            </a:r>
            <a:br>
              <a:rPr lang="en-US" b="1" dirty="0">
                <a:solidFill>
                  <a:schemeClr val="tx1"/>
                </a:solidFill>
                <a:latin typeface="Calibri" charset="0"/>
              </a:rPr>
            </a:br>
            <a:r>
              <a:rPr lang="en-US" dirty="0">
                <a:solidFill>
                  <a:schemeClr val="tx1"/>
                </a:solidFill>
                <a:latin typeface="Calibri" charset="0"/>
              </a:rPr>
              <a:t>Jennifer S. Singh, Georgia Institute of Technology</a:t>
            </a:r>
            <a:r>
              <a:rPr lang="en-US" b="1" dirty="0">
                <a:solidFill>
                  <a:schemeClr val="tx1"/>
                </a:solidFill>
                <a:latin typeface="Calibri" charset="0"/>
              </a:rPr>
              <a:t/>
            </a:r>
            <a:br>
              <a:rPr lang="en-US" b="1" dirty="0">
                <a:solidFill>
                  <a:schemeClr val="tx1"/>
                </a:solidFill>
                <a:latin typeface="Calibri" charset="0"/>
              </a:rPr>
            </a:br>
            <a:r>
              <a:rPr lang="en-US" dirty="0">
                <a:solidFill>
                  <a:schemeClr val="tx1"/>
                </a:solidFill>
                <a:latin typeface="Calibri" charset="0"/>
              </a:rPr>
              <a:t>Leslie Rubin, Morehouse School of Medicine</a:t>
            </a:r>
            <a:r>
              <a:rPr lang="en-US" b="1" dirty="0">
                <a:solidFill>
                  <a:schemeClr val="tx1"/>
                </a:solidFill>
                <a:latin typeface="Calibri" charset="0"/>
              </a:rPr>
              <a:t/>
            </a:r>
            <a:br>
              <a:rPr lang="en-US" b="1" dirty="0">
                <a:solidFill>
                  <a:schemeClr val="tx1"/>
                </a:solidFill>
                <a:latin typeface="Calibri" charset="0"/>
              </a:rPr>
            </a:br>
            <a:r>
              <a:rPr lang="en-US" dirty="0">
                <a:solidFill>
                  <a:schemeClr val="tx1"/>
                </a:solidFill>
                <a:latin typeface="Calibri" charset="0"/>
              </a:rPr>
              <a:t> </a:t>
            </a:r>
            <a:r>
              <a:rPr lang="en-US" b="1" dirty="0">
                <a:solidFill>
                  <a:schemeClr val="tx1"/>
                </a:solidFill>
                <a:latin typeface="Calibri" charset="0"/>
              </a:rPr>
              <a:t/>
            </a:r>
            <a:br>
              <a:rPr lang="en-US" b="1" dirty="0">
                <a:solidFill>
                  <a:schemeClr val="tx1"/>
                </a:solidFill>
                <a:latin typeface="Calibri" charset="0"/>
              </a:rPr>
            </a:br>
            <a:r>
              <a:rPr lang="en-US" b="1" dirty="0">
                <a:solidFill>
                  <a:schemeClr val="tx1"/>
                </a:solidFill>
                <a:latin typeface="Calibri" charset="0"/>
              </a:rPr>
              <a:t>Pediatric Asthma Outcome Prediction Using Clinical, Environmental and Social Economic Information</a:t>
            </a:r>
            <a:br>
              <a:rPr lang="en-US" b="1" dirty="0">
                <a:solidFill>
                  <a:schemeClr val="tx1"/>
                </a:solidFill>
                <a:latin typeface="Calibri" charset="0"/>
              </a:rPr>
            </a:br>
            <a:r>
              <a:rPr lang="en-US" dirty="0" err="1">
                <a:solidFill>
                  <a:schemeClr val="tx1"/>
                </a:solidFill>
                <a:latin typeface="Calibri" charset="0"/>
              </a:rPr>
              <a:t>Jimeng</a:t>
            </a:r>
            <a:r>
              <a:rPr lang="en-US" dirty="0">
                <a:solidFill>
                  <a:schemeClr val="tx1"/>
                </a:solidFill>
                <a:latin typeface="Calibri" charset="0"/>
              </a:rPr>
              <a:t> Sun, Georgia Institute of Technology</a:t>
            </a:r>
            <a:r>
              <a:rPr lang="en-US" b="1" dirty="0">
                <a:solidFill>
                  <a:schemeClr val="tx1"/>
                </a:solidFill>
                <a:latin typeface="Calibri" charset="0"/>
              </a:rPr>
              <a:t/>
            </a:r>
            <a:br>
              <a:rPr lang="en-US" b="1" dirty="0">
                <a:solidFill>
                  <a:schemeClr val="tx1"/>
                </a:solidFill>
                <a:latin typeface="Calibri" charset="0"/>
              </a:rPr>
            </a:br>
            <a:r>
              <a:rPr lang="en-US" dirty="0">
                <a:solidFill>
                  <a:schemeClr val="tx1"/>
                </a:solidFill>
                <a:latin typeface="Calibri" charset="0"/>
              </a:rPr>
              <a:t>Javier </a:t>
            </a:r>
            <a:r>
              <a:rPr lang="en-US" dirty="0" err="1">
                <a:solidFill>
                  <a:schemeClr val="tx1"/>
                </a:solidFill>
                <a:latin typeface="Calibri" charset="0"/>
              </a:rPr>
              <a:t>Tejedor-Sojo</a:t>
            </a:r>
            <a:r>
              <a:rPr lang="en-US" dirty="0">
                <a:solidFill>
                  <a:schemeClr val="tx1"/>
                </a:solidFill>
                <a:latin typeface="Calibri" charset="0"/>
              </a:rPr>
              <a:t>, Children's Healthcare of Atlanta</a:t>
            </a:r>
            <a:r>
              <a:rPr lang="en-US" b="1" dirty="0">
                <a:solidFill>
                  <a:schemeClr val="tx1"/>
                </a:solidFill>
                <a:latin typeface="Calibri" charset="0"/>
              </a:rPr>
              <a:t/>
            </a:r>
            <a:br>
              <a:rPr lang="en-US" b="1" dirty="0">
                <a:solidFill>
                  <a:schemeClr val="tx1"/>
                </a:solidFill>
                <a:latin typeface="Calibri" charset="0"/>
              </a:rPr>
            </a:br>
            <a:r>
              <a:rPr lang="en-US" dirty="0">
                <a:solidFill>
                  <a:schemeClr val="tx1"/>
                </a:solidFill>
                <a:latin typeface="Calibri" charset="0"/>
              </a:rPr>
              <a:t>Elizabeth </a:t>
            </a:r>
            <a:r>
              <a:rPr lang="en-US" dirty="0" err="1">
                <a:solidFill>
                  <a:schemeClr val="tx1"/>
                </a:solidFill>
                <a:latin typeface="Calibri" charset="0"/>
              </a:rPr>
              <a:t>Searles</a:t>
            </a:r>
            <a:r>
              <a:rPr lang="en-US" dirty="0">
                <a:solidFill>
                  <a:schemeClr val="tx1"/>
                </a:solidFill>
                <a:latin typeface="Calibri" charset="0"/>
              </a:rPr>
              <a:t>, Children's Healthcare of Atlanta</a:t>
            </a:r>
            <a:r>
              <a:rPr lang="en-US" b="1" dirty="0">
                <a:solidFill>
                  <a:schemeClr val="tx1"/>
                </a:solidFill>
                <a:latin typeface="Calibri" charset="0"/>
              </a:rPr>
              <a:t/>
            </a:r>
            <a:br>
              <a:rPr lang="en-US" b="1" dirty="0">
                <a:solidFill>
                  <a:schemeClr val="tx1"/>
                </a:solidFill>
                <a:latin typeface="Calibri" charset="0"/>
              </a:rPr>
            </a:br>
            <a:r>
              <a:rPr lang="en-US" dirty="0">
                <a:solidFill>
                  <a:schemeClr val="tx1"/>
                </a:solidFill>
                <a:latin typeface="Calibri" charset="0"/>
              </a:rPr>
              <a:t>James </a:t>
            </a:r>
            <a:r>
              <a:rPr lang="en-US" dirty="0" err="1">
                <a:solidFill>
                  <a:schemeClr val="tx1"/>
                </a:solidFill>
                <a:latin typeface="Calibri" charset="0"/>
              </a:rPr>
              <a:t>Bost</a:t>
            </a:r>
            <a:r>
              <a:rPr lang="en-US" dirty="0">
                <a:solidFill>
                  <a:schemeClr val="tx1"/>
                </a:solidFill>
                <a:latin typeface="Calibri" charset="0"/>
              </a:rPr>
              <a:t>, Children's Healthcare of Atlanta</a:t>
            </a:r>
          </a:p>
        </p:txBody>
      </p:sp>
    </p:spTree>
    <p:extLst>
      <p:ext uri="{BB962C8B-B14F-4D97-AF65-F5344CB8AC3E}">
        <p14:creationId xmlns:p14="http://schemas.microsoft.com/office/powerpoint/2010/main" val="3040928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575" y="1018496"/>
            <a:ext cx="4256110" cy="2676173"/>
          </a:xfrm>
        </p:spPr>
        <p:txBody>
          <a:bodyPr anchor="t">
            <a:normAutofit/>
          </a:bodyPr>
          <a:lstStyle/>
          <a:p>
            <a:r>
              <a:rPr lang="en-US" sz="2600" dirty="0"/>
              <a:t>Welcome: Chris Jones</a:t>
            </a:r>
            <a:r>
              <a:rPr lang="en-US" sz="2400" dirty="0"/>
              <a:t/>
            </a:r>
            <a:br>
              <a:rPr lang="en-US" sz="2400" dirty="0"/>
            </a:br>
            <a:r>
              <a:rPr lang="en-US" sz="2600" dirty="0"/>
              <a:t>Associate VP for </a:t>
            </a:r>
            <a:r>
              <a:rPr lang="en-US" sz="2600" dirty="0" smtClean="0"/>
              <a:t>Research</a:t>
            </a:r>
            <a:br>
              <a:rPr lang="en-US" sz="2600" dirty="0" smtClean="0"/>
            </a:br>
            <a:r>
              <a:rPr lang="en-US" sz="2600" dirty="0"/>
              <a:t/>
            </a:r>
            <a:br>
              <a:rPr lang="en-US" sz="2600" dirty="0"/>
            </a:br>
            <a:r>
              <a:rPr lang="en-US" sz="2600" dirty="0" smtClean="0">
                <a:solidFill>
                  <a:schemeClr val="tx1"/>
                </a:solidFill>
              </a:rPr>
              <a:t>IRI 2.0 and CODA Update</a:t>
            </a:r>
            <a:br>
              <a:rPr lang="en-US" sz="2600" dirty="0" smtClean="0">
                <a:solidFill>
                  <a:schemeClr val="tx1"/>
                </a:solidFill>
              </a:rPr>
            </a:br>
            <a:endParaRPr lang="en-US" sz="2600" dirty="0">
              <a:solidFill>
                <a:schemeClr val="tx1"/>
              </a:solidFill>
            </a:endParaRPr>
          </a:p>
        </p:txBody>
      </p:sp>
      <p:pic>
        <p:nvPicPr>
          <p:cNvPr id="5" name="Content Placeholder 4"/>
          <p:cNvPicPr>
            <a:picLocks noGrp="1" noChangeAspect="1"/>
          </p:cNvPicPr>
          <p:nvPr>
            <p:ph sz="half" idx="11"/>
          </p:nvPr>
        </p:nvPicPr>
        <p:blipFill>
          <a:blip r:embed="rId3" cstate="print">
            <a:extLst>
              <a:ext uri="{28A0092B-C50C-407E-A947-70E740481C1C}">
                <a14:useLocalDpi xmlns:a14="http://schemas.microsoft.com/office/drawing/2010/main"/>
              </a:ext>
            </a:extLst>
          </a:blip>
          <a:stretch>
            <a:fillRect/>
          </a:stretch>
        </p:blipFill>
        <p:spPr>
          <a:xfrm>
            <a:off x="4891361" y="1018497"/>
            <a:ext cx="3021006" cy="3776258"/>
          </a:xfrm>
          <a:prstGeom prst="rect">
            <a:avLst/>
          </a:prstGeom>
        </p:spPr>
      </p:pic>
    </p:spTree>
    <p:extLst>
      <p:ext uri="{BB962C8B-B14F-4D97-AF65-F5344CB8AC3E}">
        <p14:creationId xmlns:p14="http://schemas.microsoft.com/office/powerpoint/2010/main" val="42657352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Geisinger</a:t>
            </a:r>
            <a:r>
              <a:rPr lang="en-US" dirty="0"/>
              <a:t> Health System Seed Grant Program</a:t>
            </a:r>
            <a:endParaRPr lang="en-US" dirty="0">
              <a:solidFill>
                <a:schemeClr val="tx1"/>
              </a:solidFill>
            </a:endParaRPr>
          </a:p>
        </p:txBody>
      </p:sp>
      <p:sp>
        <p:nvSpPr>
          <p:cNvPr id="3" name="Content Placeholder 2"/>
          <p:cNvSpPr>
            <a:spLocks noGrp="1"/>
          </p:cNvSpPr>
          <p:nvPr>
            <p:ph idx="1"/>
          </p:nvPr>
        </p:nvSpPr>
        <p:spPr>
          <a:xfrm>
            <a:off x="174625" y="1031666"/>
            <a:ext cx="8338149" cy="5122862"/>
          </a:xfrm>
        </p:spPr>
        <p:txBody>
          <a:bodyPr vert="horz" lIns="91440" tIns="45720" rIns="91440" bIns="45720" rtlCol="0" anchor="t">
            <a:normAutofit fontScale="70000" lnSpcReduction="20000"/>
          </a:bodyPr>
          <a:lstStyle/>
          <a:p>
            <a:r>
              <a:rPr lang="en-US" sz="2400" b="1" dirty="0">
                <a:solidFill>
                  <a:schemeClr val="tx1"/>
                </a:solidFill>
                <a:latin typeface="Calibri"/>
              </a:rPr>
              <a:t>Heart Track: Software to Predict Diagnosis, Therapy and Outcomes From Heart Images</a:t>
            </a:r>
            <a:r>
              <a:rPr lang="en-US" sz="2400" dirty="0">
                <a:solidFill>
                  <a:schemeClr val="tx1"/>
                </a:solidFill>
                <a:latin typeface="Calibri"/>
              </a:rPr>
              <a:t> </a:t>
            </a:r>
            <a:endParaRPr lang="en-US" sz="2000" b="1" dirty="0">
              <a:solidFill>
                <a:schemeClr val="tx1"/>
              </a:solidFill>
              <a:latin typeface="Calibri" charset="0"/>
            </a:endParaRPr>
          </a:p>
          <a:p>
            <a:r>
              <a:rPr lang="en-US" sz="2400" dirty="0">
                <a:solidFill>
                  <a:srgbClr val="000000"/>
                </a:solidFill>
                <a:latin typeface="Calibri"/>
              </a:rPr>
              <a:t>Jim </a:t>
            </a:r>
            <a:r>
              <a:rPr lang="en-US" sz="2400" dirty="0" err="1">
                <a:solidFill>
                  <a:srgbClr val="000000"/>
                </a:solidFill>
                <a:latin typeface="Calibri"/>
              </a:rPr>
              <a:t>Rehg</a:t>
            </a:r>
            <a:r>
              <a:rPr lang="en-US" sz="2400" dirty="0">
                <a:solidFill>
                  <a:srgbClr val="000000"/>
                </a:solidFill>
                <a:latin typeface="Calibri"/>
              </a:rPr>
              <a:t>, Georgia Institute of Technology</a:t>
            </a:r>
            <a:endParaRPr lang="en-US" sz="2400" dirty="0">
              <a:solidFill>
                <a:schemeClr val="tx1"/>
              </a:solidFill>
              <a:latin typeface="Calibri"/>
            </a:endParaRPr>
          </a:p>
          <a:p>
            <a:r>
              <a:rPr lang="en-US" sz="2400" dirty="0" err="1">
                <a:solidFill>
                  <a:srgbClr val="000000"/>
                </a:solidFill>
                <a:latin typeface="Calibri"/>
              </a:rPr>
              <a:t>Jimeng</a:t>
            </a:r>
            <a:r>
              <a:rPr lang="en-US" sz="2400" dirty="0">
                <a:solidFill>
                  <a:srgbClr val="000000"/>
                </a:solidFill>
                <a:latin typeface="Calibri"/>
              </a:rPr>
              <a:t> </a:t>
            </a:r>
            <a:r>
              <a:rPr lang="en-US" sz="2400" dirty="0">
                <a:solidFill>
                  <a:schemeClr val="tx1"/>
                </a:solidFill>
                <a:latin typeface="Calibri"/>
              </a:rPr>
              <a:t>Sun, Georgia Institute of Technology</a:t>
            </a:r>
          </a:p>
          <a:p>
            <a:r>
              <a:rPr lang="en-US" sz="2400" dirty="0">
                <a:solidFill>
                  <a:schemeClr val="tx1"/>
                </a:solidFill>
                <a:latin typeface="Calibri"/>
              </a:rPr>
              <a:t>Brandon </a:t>
            </a:r>
            <a:r>
              <a:rPr lang="en-US" sz="2400" dirty="0" err="1">
                <a:solidFill>
                  <a:schemeClr val="tx1"/>
                </a:solidFill>
                <a:latin typeface="Calibri"/>
              </a:rPr>
              <a:t>Fornwalt</a:t>
            </a:r>
            <a:r>
              <a:rPr lang="en-US" sz="2400" dirty="0">
                <a:solidFill>
                  <a:schemeClr val="tx1"/>
                </a:solidFill>
                <a:latin typeface="Calibri"/>
              </a:rPr>
              <a:t>, </a:t>
            </a:r>
            <a:r>
              <a:rPr lang="en-US" sz="2400" dirty="0" err="1">
                <a:solidFill>
                  <a:schemeClr val="tx1"/>
                </a:solidFill>
                <a:latin typeface="Calibri"/>
              </a:rPr>
              <a:t>Geisinger</a:t>
            </a:r>
            <a:r>
              <a:rPr lang="en-US" sz="2400" dirty="0">
                <a:solidFill>
                  <a:schemeClr val="tx1"/>
                </a:solidFill>
                <a:latin typeface="Calibri"/>
              </a:rPr>
              <a:t> Health System</a:t>
            </a:r>
          </a:p>
          <a:p>
            <a:endParaRPr lang="en-US" sz="2000" dirty="0">
              <a:solidFill>
                <a:schemeClr val="tx1"/>
              </a:solidFill>
              <a:latin typeface="Calibri" charset="0"/>
            </a:endParaRPr>
          </a:p>
          <a:p>
            <a:pPr>
              <a:lnSpc>
                <a:spcPct val="120000"/>
              </a:lnSpc>
            </a:pPr>
            <a:r>
              <a:rPr lang="en-US" sz="2400" b="1" dirty="0">
                <a:solidFill>
                  <a:schemeClr val="tx1"/>
                </a:solidFill>
                <a:latin typeface="Calibri"/>
              </a:rPr>
              <a:t>Development of an Operational Decision Support Tool for Biologic Pharmaceutical Use in Chronic Disease Management</a:t>
            </a:r>
            <a:r>
              <a:rPr lang="en-US" sz="2400" dirty="0">
                <a:solidFill>
                  <a:schemeClr val="tx1"/>
                </a:solidFill>
                <a:latin typeface="Calibri"/>
              </a:rPr>
              <a:t> </a:t>
            </a:r>
            <a:endParaRPr lang="en-US" sz="2000" dirty="0">
              <a:solidFill>
                <a:schemeClr val="tx1"/>
              </a:solidFill>
              <a:latin typeface="Calibri" charset="0"/>
            </a:endParaRPr>
          </a:p>
          <a:p>
            <a:r>
              <a:rPr lang="en-US" sz="2400" dirty="0" err="1">
                <a:solidFill>
                  <a:srgbClr val="000000"/>
                </a:solidFill>
                <a:latin typeface="Calibri"/>
              </a:rPr>
              <a:t>Turgay</a:t>
            </a:r>
            <a:r>
              <a:rPr lang="en-US" sz="2400" dirty="0">
                <a:solidFill>
                  <a:srgbClr val="000000"/>
                </a:solidFill>
                <a:latin typeface="Calibri"/>
              </a:rPr>
              <a:t> </a:t>
            </a:r>
            <a:r>
              <a:rPr lang="en-US" sz="2400" dirty="0">
                <a:solidFill>
                  <a:schemeClr val="tx1"/>
                </a:solidFill>
                <a:latin typeface="Calibri"/>
              </a:rPr>
              <a:t>Ayer, </a:t>
            </a:r>
            <a:r>
              <a:rPr lang="en-US" sz="2400" dirty="0" err="1">
                <a:solidFill>
                  <a:schemeClr val="tx1"/>
                </a:solidFill>
                <a:latin typeface="Calibri"/>
              </a:rPr>
              <a:t>ISyE</a:t>
            </a:r>
            <a:r>
              <a:rPr lang="en-US" sz="2400" dirty="0">
                <a:solidFill>
                  <a:schemeClr val="tx1"/>
                </a:solidFill>
                <a:latin typeface="Calibri"/>
              </a:rPr>
              <a:t>, Georgia Institute of Technology</a:t>
            </a:r>
          </a:p>
          <a:p>
            <a:r>
              <a:rPr lang="en-US" sz="2400" dirty="0">
                <a:solidFill>
                  <a:schemeClr val="tx1"/>
                </a:solidFill>
                <a:latin typeface="Calibri"/>
              </a:rPr>
              <a:t>Seth Hostetler, </a:t>
            </a:r>
            <a:r>
              <a:rPr lang="en-US" sz="2400" dirty="0" err="1">
                <a:solidFill>
                  <a:schemeClr val="tx1"/>
                </a:solidFill>
                <a:latin typeface="Calibri"/>
              </a:rPr>
              <a:t>Geisinger</a:t>
            </a:r>
            <a:r>
              <a:rPr lang="en-US" sz="2400" dirty="0">
                <a:solidFill>
                  <a:schemeClr val="tx1"/>
                </a:solidFill>
                <a:latin typeface="Calibri"/>
              </a:rPr>
              <a:t> Health System</a:t>
            </a:r>
          </a:p>
          <a:p>
            <a:endParaRPr lang="en-US" sz="2000" dirty="0">
              <a:solidFill>
                <a:schemeClr val="tx1"/>
              </a:solidFill>
              <a:latin typeface="Calibri" charset="0"/>
            </a:endParaRPr>
          </a:p>
          <a:p>
            <a:r>
              <a:rPr lang="en-US" sz="2400" b="1" dirty="0">
                <a:solidFill>
                  <a:schemeClr val="tx1"/>
                </a:solidFill>
                <a:latin typeface="Calibri"/>
              </a:rPr>
              <a:t>Identification of Genes and Diseases Associated with Developmental Robustness</a:t>
            </a:r>
            <a:endParaRPr lang="en-US" sz="2000" b="1" dirty="0">
              <a:solidFill>
                <a:schemeClr val="tx1"/>
              </a:solidFill>
              <a:latin typeface="Calibri" charset="0"/>
            </a:endParaRPr>
          </a:p>
          <a:p>
            <a:r>
              <a:rPr lang="en-US" sz="2400" dirty="0">
                <a:solidFill>
                  <a:schemeClr val="tx1"/>
                </a:solidFill>
                <a:latin typeface="Calibri"/>
              </a:rPr>
              <a:t>Annalise </a:t>
            </a:r>
            <a:r>
              <a:rPr lang="en-US" sz="2400" dirty="0" err="1">
                <a:solidFill>
                  <a:schemeClr val="tx1"/>
                </a:solidFill>
                <a:latin typeface="Calibri"/>
              </a:rPr>
              <a:t>Paaby</a:t>
            </a:r>
            <a:r>
              <a:rPr lang="en-US" sz="2400" dirty="0">
                <a:solidFill>
                  <a:schemeClr val="tx1"/>
                </a:solidFill>
                <a:latin typeface="Calibri"/>
              </a:rPr>
              <a:t>, Georgia Institute of Technology</a:t>
            </a:r>
          </a:p>
          <a:p>
            <a:r>
              <a:rPr lang="en-US" sz="2400" dirty="0">
                <a:solidFill>
                  <a:schemeClr val="tx1"/>
                </a:solidFill>
                <a:latin typeface="Calibri"/>
              </a:rPr>
              <a:t>Sarah Pendergrass, </a:t>
            </a:r>
            <a:r>
              <a:rPr lang="en-US" sz="2400" dirty="0" err="1">
                <a:solidFill>
                  <a:schemeClr val="tx1"/>
                </a:solidFill>
                <a:latin typeface="Calibri"/>
              </a:rPr>
              <a:t>Geisinger</a:t>
            </a:r>
            <a:r>
              <a:rPr lang="en-US" sz="2400" dirty="0">
                <a:solidFill>
                  <a:schemeClr val="tx1"/>
                </a:solidFill>
                <a:latin typeface="Calibri"/>
              </a:rPr>
              <a:t> Health System</a:t>
            </a:r>
          </a:p>
          <a:p>
            <a:endParaRPr lang="en-US" sz="2000" b="1" dirty="0">
              <a:solidFill>
                <a:schemeClr val="tx1"/>
              </a:solidFill>
              <a:latin typeface="Calibri" charset="0"/>
            </a:endParaRPr>
          </a:p>
          <a:p>
            <a:endParaRPr lang="en-US" sz="2000" dirty="0">
              <a:solidFill>
                <a:schemeClr val="tx1"/>
              </a:solidFill>
              <a:latin typeface="Calibri" charset="0"/>
            </a:endParaRPr>
          </a:p>
          <a:p>
            <a:endParaRPr lang="en-US" sz="2000" dirty="0">
              <a:solidFill>
                <a:schemeClr val="tx1"/>
              </a:solidFill>
              <a:latin typeface="Calibri" charset="0"/>
            </a:endParaRPr>
          </a:p>
          <a:p>
            <a:endParaRPr lang="en-US" sz="2000" dirty="0">
              <a:solidFill>
                <a:schemeClr val="tx1"/>
              </a:solidFill>
              <a:latin typeface="Calibri" charset="0"/>
            </a:endParaRPr>
          </a:p>
          <a:p>
            <a:r>
              <a:rPr lang="en-US" dirty="0">
                <a:solidFill>
                  <a:schemeClr val="tx1"/>
                </a:solidFill>
              </a:rPr>
              <a:t/>
            </a:r>
            <a:br>
              <a:rPr lang="en-US" dirty="0">
                <a:solidFill>
                  <a:schemeClr val="tx1"/>
                </a:solidFill>
              </a:rPr>
            </a:br>
            <a:endParaRPr lang="en-US" dirty="0">
              <a:solidFill>
                <a:schemeClr val="tx1"/>
              </a:solidFill>
            </a:endParaRPr>
          </a:p>
          <a:p>
            <a:endParaRPr lang="en-US" dirty="0">
              <a:solidFill>
                <a:schemeClr val="tx1"/>
              </a:solidFill>
            </a:endParaRPr>
          </a:p>
        </p:txBody>
      </p:sp>
      <p:pic>
        <p:nvPicPr>
          <p:cNvPr id="4" name="Picture 3" descr="TI-Logo.png"/>
          <p:cNvPicPr>
            <a:picLocks noChangeAspect="1"/>
          </p:cNvPicPr>
          <p:nvPr/>
        </p:nvPicPr>
        <p:blipFill>
          <a:blip r:embed="rId3"/>
          <a:stretch>
            <a:fillRect/>
          </a:stretch>
        </p:blipFill>
        <p:spPr>
          <a:xfrm>
            <a:off x="2049936" y="4928221"/>
            <a:ext cx="5605717" cy="996287"/>
          </a:xfrm>
          <a:prstGeom prst="rect">
            <a:avLst/>
          </a:prstGeom>
        </p:spPr>
      </p:pic>
    </p:spTree>
    <p:extLst>
      <p:ext uri="{BB962C8B-B14F-4D97-AF65-F5344CB8AC3E}">
        <p14:creationId xmlns:p14="http://schemas.microsoft.com/office/powerpoint/2010/main" val="5476311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Strategic Planning: Overview</a:t>
            </a:r>
          </a:p>
        </p:txBody>
      </p:sp>
      <p:sp>
        <p:nvSpPr>
          <p:cNvPr id="4" name="Content Placeholder 3"/>
          <p:cNvSpPr>
            <a:spLocks noGrp="1"/>
          </p:cNvSpPr>
          <p:nvPr>
            <p:ph sz="half" idx="2"/>
          </p:nvPr>
        </p:nvSpPr>
        <p:spPr>
          <a:xfrm>
            <a:off x="174574" y="1248901"/>
            <a:ext cx="4256110" cy="5093710"/>
          </a:xfrm>
        </p:spPr>
        <p:txBody>
          <a:bodyPr/>
          <a:lstStyle/>
          <a:p>
            <a:r>
              <a:rPr lang="en-US" b="1" dirty="0">
                <a:solidFill>
                  <a:schemeClr val="tx1"/>
                </a:solidFill>
              </a:rPr>
              <a:t>Every 5 years</a:t>
            </a:r>
            <a:r>
              <a:rPr lang="is-IS" b="1" dirty="0">
                <a:solidFill>
                  <a:schemeClr val="tx1"/>
                </a:solidFill>
              </a:rPr>
              <a:t>….</a:t>
            </a:r>
            <a:endParaRPr lang="en-US" b="1" dirty="0">
              <a:solidFill>
                <a:schemeClr val="tx1"/>
              </a:solidFill>
            </a:endParaRPr>
          </a:p>
          <a:p>
            <a:r>
              <a:rPr lang="en-US" dirty="0">
                <a:solidFill>
                  <a:schemeClr val="tx1"/>
                </a:solidFill>
              </a:rPr>
              <a:t>Vision, Mission and Priorities</a:t>
            </a:r>
          </a:p>
          <a:p>
            <a:r>
              <a:rPr lang="en-US" dirty="0">
                <a:solidFill>
                  <a:schemeClr val="tx1"/>
                </a:solidFill>
              </a:rPr>
              <a:t>and now Values</a:t>
            </a:r>
          </a:p>
          <a:p>
            <a:endParaRPr lang="en-US" sz="900" dirty="0">
              <a:solidFill>
                <a:schemeClr val="tx1"/>
              </a:solidFill>
            </a:endParaRPr>
          </a:p>
          <a:p>
            <a:r>
              <a:rPr lang="en-US" b="1" dirty="0">
                <a:solidFill>
                  <a:schemeClr val="tx1"/>
                </a:solidFill>
              </a:rPr>
              <a:t>Emergent</a:t>
            </a:r>
          </a:p>
          <a:p>
            <a:r>
              <a:rPr lang="en-US" dirty="0">
                <a:solidFill>
                  <a:schemeClr val="tx1"/>
                </a:solidFill>
              </a:rPr>
              <a:t>Research priorities</a:t>
            </a:r>
          </a:p>
          <a:p>
            <a:endParaRPr lang="en-US" sz="900" dirty="0">
              <a:solidFill>
                <a:schemeClr val="tx1"/>
              </a:solidFill>
            </a:endParaRPr>
          </a:p>
          <a:p>
            <a:r>
              <a:rPr lang="en-US" b="1" dirty="0">
                <a:solidFill>
                  <a:schemeClr val="tx1"/>
                </a:solidFill>
              </a:rPr>
              <a:t>Every Year</a:t>
            </a:r>
          </a:p>
          <a:p>
            <a:r>
              <a:rPr lang="en-US" dirty="0">
                <a:solidFill>
                  <a:schemeClr val="tx1"/>
                </a:solidFill>
              </a:rPr>
              <a:t>Implementation Plan</a:t>
            </a:r>
          </a:p>
          <a:p>
            <a:r>
              <a:rPr lang="en-US" dirty="0" err="1">
                <a:solidFill>
                  <a:schemeClr val="tx1"/>
                </a:solidFill>
              </a:rPr>
              <a:t>IPaT</a:t>
            </a:r>
            <a:r>
              <a:rPr lang="en-US" dirty="0">
                <a:solidFill>
                  <a:schemeClr val="tx1"/>
                </a:solidFill>
              </a:rPr>
              <a:t> Office Hours </a:t>
            </a:r>
          </a:p>
          <a:p>
            <a:r>
              <a:rPr lang="en-US" dirty="0">
                <a:solidFill>
                  <a:schemeClr val="tx1"/>
                </a:solidFill>
              </a:rPr>
              <a:t>Annual report</a:t>
            </a:r>
          </a:p>
          <a:p>
            <a:r>
              <a:rPr lang="en-US" dirty="0">
                <a:solidFill>
                  <a:schemeClr val="tx1"/>
                </a:solidFill>
              </a:rPr>
              <a:t>Personal </a:t>
            </a:r>
            <a:r>
              <a:rPr lang="en-US" dirty="0" err="1">
                <a:solidFill>
                  <a:schemeClr val="tx1"/>
                </a:solidFill>
              </a:rPr>
              <a:t>eval</a:t>
            </a:r>
            <a:r>
              <a:rPr lang="en-US" dirty="0">
                <a:solidFill>
                  <a:schemeClr val="tx1"/>
                </a:solidFill>
              </a:rPr>
              <a:t> and plans</a:t>
            </a: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4180591" y="1260290"/>
            <a:ext cx="4267200"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3240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Strategic Planning: Overview</a:t>
            </a:r>
          </a:p>
        </p:txBody>
      </p:sp>
      <p:sp>
        <p:nvSpPr>
          <p:cNvPr id="4" name="Content Placeholder 3"/>
          <p:cNvSpPr>
            <a:spLocks noGrp="1"/>
          </p:cNvSpPr>
          <p:nvPr>
            <p:ph sz="half" idx="2"/>
          </p:nvPr>
        </p:nvSpPr>
        <p:spPr>
          <a:xfrm>
            <a:off x="174574" y="1248901"/>
            <a:ext cx="4256110" cy="5093710"/>
          </a:xfrm>
        </p:spPr>
        <p:txBody>
          <a:bodyPr>
            <a:normAutofit/>
          </a:bodyPr>
          <a:lstStyle/>
          <a:p>
            <a:r>
              <a:rPr lang="en-US" sz="2000" b="1" dirty="0">
                <a:solidFill>
                  <a:schemeClr val="dk1"/>
                </a:solidFill>
              </a:rPr>
              <a:t>We’re in a really good place</a:t>
            </a:r>
          </a:p>
          <a:p>
            <a:r>
              <a:rPr lang="en-US" sz="2000" dirty="0">
                <a:solidFill>
                  <a:schemeClr val="dk1"/>
                </a:solidFill>
              </a:rPr>
              <a:t>Values</a:t>
            </a:r>
          </a:p>
          <a:p>
            <a:r>
              <a:rPr lang="en-US" sz="2000" dirty="0">
                <a:solidFill>
                  <a:schemeClr val="dk1"/>
                </a:solidFill>
              </a:rPr>
              <a:t>Vision</a:t>
            </a:r>
          </a:p>
          <a:p>
            <a:r>
              <a:rPr lang="en-US" sz="2000" dirty="0">
                <a:solidFill>
                  <a:schemeClr val="dk1"/>
                </a:solidFill>
              </a:rPr>
              <a:t>Mission</a:t>
            </a:r>
          </a:p>
          <a:p>
            <a:r>
              <a:rPr lang="en-US" sz="2000" dirty="0">
                <a:solidFill>
                  <a:schemeClr val="dk1"/>
                </a:solidFill>
              </a:rPr>
              <a:t>Priorities</a:t>
            </a:r>
          </a:p>
          <a:p>
            <a:r>
              <a:rPr lang="en-US" sz="2000" dirty="0">
                <a:solidFill>
                  <a:schemeClr val="dk1"/>
                </a:solidFill>
              </a:rPr>
              <a:t>Implementation Plan</a:t>
            </a:r>
            <a:endParaRPr lang="en-US" sz="2000" b="1" dirty="0">
              <a:solidFill>
                <a:schemeClr val="dk1"/>
              </a:solidFill>
            </a:endParaRPr>
          </a:p>
          <a:p>
            <a:r>
              <a:rPr lang="en-US" sz="2000" b="1" dirty="0">
                <a:solidFill>
                  <a:schemeClr val="accent4"/>
                </a:solidFill>
              </a:rPr>
              <a:t>Faculty Retreat: May 2016</a:t>
            </a:r>
          </a:p>
          <a:p>
            <a:r>
              <a:rPr lang="en-US" sz="2000" b="1" dirty="0">
                <a:solidFill>
                  <a:schemeClr val="accent4"/>
                </a:solidFill>
              </a:rPr>
              <a:t>Staff Retreat: June 2016</a:t>
            </a:r>
          </a:p>
          <a:p>
            <a:r>
              <a:rPr lang="en-US" sz="2000" b="1" dirty="0">
                <a:solidFill>
                  <a:schemeClr val="accent4"/>
                </a:solidFill>
              </a:rPr>
              <a:t>Management Retreat: August 2016</a:t>
            </a:r>
            <a:endParaRPr lang="en-US" sz="2000" b="1" dirty="0">
              <a:solidFill>
                <a:schemeClr val="dk1"/>
              </a:solidFill>
            </a:endParaRPr>
          </a:p>
          <a:p>
            <a:r>
              <a:rPr lang="en-US" sz="2000" dirty="0">
                <a:solidFill>
                  <a:schemeClr val="dk1"/>
                </a:solidFill>
              </a:rPr>
              <a:t>Increase coordination</a:t>
            </a:r>
          </a:p>
          <a:p>
            <a:r>
              <a:rPr lang="en-US" sz="2000" dirty="0">
                <a:solidFill>
                  <a:schemeClr val="dk1"/>
                </a:solidFill>
              </a:rPr>
              <a:t>Decrease friction</a:t>
            </a:r>
          </a:p>
          <a:p>
            <a:r>
              <a:rPr lang="en-US" sz="2000" dirty="0">
                <a:solidFill>
                  <a:schemeClr val="dk1"/>
                </a:solidFill>
              </a:rPr>
              <a:t>Train your internal compass</a:t>
            </a:r>
          </a:p>
        </p:txBody>
      </p:sp>
      <p:pic>
        <p:nvPicPr>
          <p:cNvPr id="7" name="Content Placeholder 4"/>
          <p:cNvPicPr>
            <a:picLocks noGrp="1" noChangeAspect="1"/>
          </p:cNvPicPr>
          <p:nvPr>
            <p:ph sz="half" idx="11"/>
          </p:nvPr>
        </p:nvPicPr>
        <p:blipFill>
          <a:blip r:embed="rId2" cstate="print">
            <a:extLst>
              <a:ext uri="{28A0092B-C50C-407E-A947-70E740481C1C}">
                <a14:useLocalDpi xmlns:a14="http://schemas.microsoft.com/office/drawing/2010/main"/>
              </a:ext>
            </a:extLst>
          </a:blip>
          <a:stretch>
            <a:fillRect/>
          </a:stretch>
        </p:blipFill>
        <p:spPr>
          <a:xfrm>
            <a:off x="4780026" y="1001766"/>
            <a:ext cx="3962689" cy="2641793"/>
          </a:xfrm>
          <a:prstGeom prst="rect">
            <a:avLst/>
          </a:prstGeom>
        </p:spPr>
      </p:pic>
      <p:pic>
        <p:nvPicPr>
          <p:cNvPr id="8" name="Content Placeholder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80025" y="3758888"/>
            <a:ext cx="3962689" cy="2641792"/>
          </a:xfrm>
          <a:prstGeom prst="rect">
            <a:avLst/>
          </a:prstGeom>
        </p:spPr>
      </p:pic>
    </p:spTree>
    <p:extLst>
      <p:ext uri="{BB962C8B-B14F-4D97-AF65-F5344CB8AC3E}">
        <p14:creationId xmlns:p14="http://schemas.microsoft.com/office/powerpoint/2010/main" val="29085487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rPr>
              <a:t>Core Values</a:t>
            </a:r>
          </a:p>
        </p:txBody>
      </p:sp>
    </p:spTree>
    <p:extLst>
      <p:ext uri="{BB962C8B-B14F-4D97-AF65-F5344CB8AC3E}">
        <p14:creationId xmlns:p14="http://schemas.microsoft.com/office/powerpoint/2010/main" val="13806532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rPr>
              <a:t>Core Values</a:t>
            </a:r>
          </a:p>
        </p:txBody>
      </p:sp>
      <p:sp>
        <p:nvSpPr>
          <p:cNvPr id="4" name="Content Placeholder 3"/>
          <p:cNvSpPr>
            <a:spLocks noGrp="1"/>
          </p:cNvSpPr>
          <p:nvPr>
            <p:ph sz="half" idx="2"/>
          </p:nvPr>
        </p:nvSpPr>
        <p:spPr>
          <a:xfrm>
            <a:off x="174574" y="1801171"/>
            <a:ext cx="4256110" cy="5093710"/>
          </a:xfrm>
        </p:spPr>
        <p:txBody>
          <a:bodyPr>
            <a:noAutofit/>
          </a:bodyPr>
          <a:lstStyle/>
          <a:p>
            <a:r>
              <a:rPr lang="en-US" sz="2400" b="1" dirty="0">
                <a:solidFill>
                  <a:schemeClr val="dk1"/>
                </a:solidFill>
              </a:rPr>
              <a:t>One GT</a:t>
            </a:r>
          </a:p>
          <a:p>
            <a:endParaRPr lang="en-US" sz="2400" b="1" dirty="0">
              <a:solidFill>
                <a:schemeClr val="dk1"/>
              </a:solidFill>
            </a:endParaRPr>
          </a:p>
          <a:p>
            <a:r>
              <a:rPr lang="en-US" sz="2400" b="1" dirty="0">
                <a:solidFill>
                  <a:schemeClr val="dk1"/>
                </a:solidFill>
              </a:rPr>
              <a:t>Trusted partner</a:t>
            </a:r>
          </a:p>
          <a:p>
            <a:endParaRPr lang="en-US" sz="2400" b="1" dirty="0">
              <a:solidFill>
                <a:schemeClr val="dk1"/>
              </a:solidFill>
            </a:endParaRPr>
          </a:p>
          <a:p>
            <a:r>
              <a:rPr lang="en-US" sz="2400" b="1" dirty="0">
                <a:solidFill>
                  <a:schemeClr val="dk1"/>
                </a:solidFill>
              </a:rPr>
              <a:t>Innovation</a:t>
            </a:r>
          </a:p>
          <a:p>
            <a:endParaRPr lang="en-US" sz="2400" b="1" dirty="0">
              <a:solidFill>
                <a:schemeClr val="dk1"/>
              </a:solidFill>
            </a:endParaRPr>
          </a:p>
          <a:p>
            <a:r>
              <a:rPr lang="en-US" sz="2400" b="1" dirty="0">
                <a:solidFill>
                  <a:schemeClr val="dk1"/>
                </a:solidFill>
              </a:rPr>
              <a:t>Diversity</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8307" y="2322843"/>
            <a:ext cx="6289765" cy="2096588"/>
          </a:xfrm>
          <a:prstGeom prst="rect">
            <a:avLst/>
          </a:prstGeom>
        </p:spPr>
      </p:pic>
    </p:spTree>
    <p:extLst>
      <p:ext uri="{BB962C8B-B14F-4D97-AF65-F5344CB8AC3E}">
        <p14:creationId xmlns:p14="http://schemas.microsoft.com/office/powerpoint/2010/main" val="15553815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rPr>
              <a:t>Core Values</a:t>
            </a:r>
          </a:p>
        </p:txBody>
      </p:sp>
      <p:sp>
        <p:nvSpPr>
          <p:cNvPr id="4" name="Content Placeholder 3"/>
          <p:cNvSpPr>
            <a:spLocks noGrp="1"/>
          </p:cNvSpPr>
          <p:nvPr>
            <p:ph sz="half" idx="2"/>
          </p:nvPr>
        </p:nvSpPr>
        <p:spPr>
          <a:xfrm>
            <a:off x="174574" y="1248901"/>
            <a:ext cx="4256110" cy="5093710"/>
          </a:xfrm>
        </p:spPr>
        <p:txBody>
          <a:bodyPr>
            <a:noAutofit/>
          </a:bodyPr>
          <a:lstStyle/>
          <a:p>
            <a:r>
              <a:rPr lang="en-US" sz="2800" b="1" dirty="0">
                <a:solidFill>
                  <a:schemeClr val="dk1"/>
                </a:solidFill>
              </a:rPr>
              <a:t>One GT</a:t>
            </a:r>
          </a:p>
          <a:p>
            <a:r>
              <a:rPr lang="en-US" sz="2800" dirty="0"/>
              <a:t>We will operate collaboratively by sharing knowledge and resources, all for the greater good of Georgia Tech.</a:t>
            </a:r>
          </a:p>
          <a:p>
            <a:endParaRPr lang="en-US" sz="2800" b="1" dirty="0">
              <a:solidFill>
                <a:schemeClr val="dk1"/>
              </a:solidFill>
            </a:endParaRPr>
          </a:p>
          <a:p>
            <a:endParaRPr lang="en-US" sz="2800" b="1" dirty="0">
              <a:solidFill>
                <a:schemeClr val="dk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5046" y="1308872"/>
            <a:ext cx="6524320" cy="4349546"/>
          </a:xfrm>
          <a:prstGeom prst="rect">
            <a:avLst/>
          </a:prstGeom>
        </p:spPr>
      </p:pic>
    </p:spTree>
    <p:extLst>
      <p:ext uri="{BB962C8B-B14F-4D97-AF65-F5344CB8AC3E}">
        <p14:creationId xmlns:p14="http://schemas.microsoft.com/office/powerpoint/2010/main" val="29484030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rPr>
              <a:t>Core Values</a:t>
            </a:r>
          </a:p>
        </p:txBody>
      </p:sp>
      <p:sp>
        <p:nvSpPr>
          <p:cNvPr id="4" name="Content Placeholder 3"/>
          <p:cNvSpPr>
            <a:spLocks noGrp="1"/>
          </p:cNvSpPr>
          <p:nvPr>
            <p:ph sz="half" idx="2"/>
          </p:nvPr>
        </p:nvSpPr>
        <p:spPr>
          <a:xfrm>
            <a:off x="174574" y="1248901"/>
            <a:ext cx="4256110" cy="5093710"/>
          </a:xfrm>
        </p:spPr>
        <p:txBody>
          <a:bodyPr>
            <a:noAutofit/>
          </a:bodyPr>
          <a:lstStyle/>
          <a:p>
            <a:r>
              <a:rPr lang="en-US" sz="2800" b="1" dirty="0">
                <a:solidFill>
                  <a:schemeClr val="dk1"/>
                </a:solidFill>
              </a:rPr>
              <a:t>Trusted Partner</a:t>
            </a:r>
          </a:p>
          <a:p>
            <a:r>
              <a:rPr lang="en-US" sz="2800" dirty="0"/>
              <a:t>We will be transparent, meet deadlines, and work together to enhance and grow valuable relationships on and off campus.</a:t>
            </a:r>
          </a:p>
          <a:p>
            <a:endParaRPr lang="en-US" sz="2800" b="1" dirty="0">
              <a:solidFill>
                <a:schemeClr val="dk1"/>
              </a:solidFill>
            </a:endParaRPr>
          </a:p>
          <a:p>
            <a:endParaRPr lang="en-US" sz="2800" b="1" dirty="0">
              <a:solidFill>
                <a:schemeClr val="dk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5234" y="1158434"/>
            <a:ext cx="4286632" cy="4572407"/>
          </a:xfrm>
          <a:prstGeom prst="rect">
            <a:avLst/>
          </a:prstGeom>
        </p:spPr>
      </p:pic>
    </p:spTree>
    <p:extLst>
      <p:ext uri="{BB962C8B-B14F-4D97-AF65-F5344CB8AC3E}">
        <p14:creationId xmlns:p14="http://schemas.microsoft.com/office/powerpoint/2010/main" val="11832926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rPr>
              <a:t>Core Values</a:t>
            </a:r>
          </a:p>
        </p:txBody>
      </p:sp>
      <p:sp>
        <p:nvSpPr>
          <p:cNvPr id="4" name="Content Placeholder 3"/>
          <p:cNvSpPr>
            <a:spLocks noGrp="1"/>
          </p:cNvSpPr>
          <p:nvPr>
            <p:ph sz="half" idx="2"/>
          </p:nvPr>
        </p:nvSpPr>
        <p:spPr>
          <a:xfrm>
            <a:off x="174574" y="1248901"/>
            <a:ext cx="4256110" cy="5093710"/>
          </a:xfrm>
        </p:spPr>
        <p:txBody>
          <a:bodyPr>
            <a:noAutofit/>
          </a:bodyPr>
          <a:lstStyle/>
          <a:p>
            <a:r>
              <a:rPr lang="en-US" sz="2800" b="1" dirty="0"/>
              <a:t>Innovation</a:t>
            </a:r>
            <a:endParaRPr lang="en-US" sz="2800" dirty="0"/>
          </a:p>
          <a:p>
            <a:r>
              <a:rPr lang="en-US" sz="2800" dirty="0"/>
              <a:t>We will support a culture </a:t>
            </a:r>
            <a:br>
              <a:rPr lang="en-US" sz="2800" dirty="0"/>
            </a:br>
            <a:r>
              <a:rPr lang="en-US" sz="2800" dirty="0"/>
              <a:t>of creativity, thought leadership and boundary-pushing ideas, and be unafraid of failure.</a:t>
            </a:r>
          </a:p>
          <a:p>
            <a:endParaRPr lang="en-US" sz="2800" b="1" dirty="0">
              <a:solidFill>
                <a:schemeClr val="dk1"/>
              </a:solidFill>
            </a:endParaRPr>
          </a:p>
          <a:p>
            <a:endParaRPr lang="en-US" sz="2800" b="1" dirty="0">
              <a:solidFill>
                <a:schemeClr val="dk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9502" y="1358020"/>
            <a:ext cx="3635896" cy="3878288"/>
          </a:xfrm>
          <a:prstGeom prst="rect">
            <a:avLst/>
          </a:prstGeom>
        </p:spPr>
      </p:pic>
    </p:spTree>
    <p:extLst>
      <p:ext uri="{BB962C8B-B14F-4D97-AF65-F5344CB8AC3E}">
        <p14:creationId xmlns:p14="http://schemas.microsoft.com/office/powerpoint/2010/main" val="16075950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rPr>
              <a:t>Core Values</a:t>
            </a:r>
          </a:p>
        </p:txBody>
      </p:sp>
      <p:sp>
        <p:nvSpPr>
          <p:cNvPr id="4" name="Content Placeholder 3"/>
          <p:cNvSpPr>
            <a:spLocks noGrp="1"/>
          </p:cNvSpPr>
          <p:nvPr>
            <p:ph sz="half" idx="2"/>
          </p:nvPr>
        </p:nvSpPr>
        <p:spPr>
          <a:xfrm>
            <a:off x="174574" y="1248901"/>
            <a:ext cx="4256110" cy="5093710"/>
          </a:xfrm>
        </p:spPr>
        <p:txBody>
          <a:bodyPr>
            <a:noAutofit/>
          </a:bodyPr>
          <a:lstStyle/>
          <a:p>
            <a:r>
              <a:rPr lang="en-US" sz="2800" b="1" dirty="0"/>
              <a:t>Diversity</a:t>
            </a:r>
            <a:endParaRPr lang="en-US" sz="2800" dirty="0"/>
          </a:p>
          <a:p>
            <a:r>
              <a:rPr lang="en-US" sz="2800" dirty="0"/>
              <a:t>We will recognize, respect, and embrace inclusion and fairness throughout all aspects of our research, practice and operations.</a:t>
            </a:r>
          </a:p>
          <a:p>
            <a:endParaRPr lang="en-US" sz="2800" b="1" dirty="0">
              <a:solidFill>
                <a:schemeClr val="dk1"/>
              </a:solidFill>
            </a:endParaRPr>
          </a:p>
          <a:p>
            <a:endParaRPr lang="en-US" sz="2800" b="1" dirty="0">
              <a:solidFill>
                <a:schemeClr val="dk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1853" y="1248901"/>
            <a:ext cx="4077699" cy="4349546"/>
          </a:xfrm>
          <a:prstGeom prst="rect">
            <a:avLst/>
          </a:prstGeom>
        </p:spPr>
      </p:pic>
    </p:spTree>
    <p:extLst>
      <p:ext uri="{BB962C8B-B14F-4D97-AF65-F5344CB8AC3E}">
        <p14:creationId xmlns:p14="http://schemas.microsoft.com/office/powerpoint/2010/main" val="13587970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err="1"/>
              <a:t>IPaT’s</a:t>
            </a:r>
            <a:r>
              <a:rPr lang="en-US" sz="2400" dirty="0"/>
              <a:t> Vision</a:t>
            </a:r>
            <a:endParaRPr lang="en-US" sz="2400" dirty="0">
              <a:solidFill>
                <a:schemeClr val="tx1"/>
              </a:solidFill>
            </a:endParaRPr>
          </a:p>
        </p:txBody>
      </p:sp>
      <p:sp>
        <p:nvSpPr>
          <p:cNvPr id="3" name="Content Placeholder 2"/>
          <p:cNvSpPr>
            <a:spLocks noGrp="1"/>
          </p:cNvSpPr>
          <p:nvPr>
            <p:ph idx="1"/>
          </p:nvPr>
        </p:nvSpPr>
        <p:spPr>
          <a:xfrm>
            <a:off x="174574" y="1384419"/>
            <a:ext cx="4252148" cy="4357189"/>
          </a:xfrm>
        </p:spPr>
        <p:txBody>
          <a:bodyPr vert="horz" lIns="91440" tIns="45720" rIns="91440" bIns="45720" rtlCol="0" anchor="t">
            <a:normAutofit/>
          </a:bodyPr>
          <a:lstStyle/>
          <a:p>
            <a:pPr fontAlgn="base"/>
            <a:endParaRPr lang="en-US" sz="2400" dirty="0">
              <a:solidFill>
                <a:prstClr val="black"/>
              </a:solidFill>
              <a:latin typeface="Calibri" charset="0"/>
              <a:ea typeface="Calibri" charset="0"/>
              <a:cs typeface="Calibri" charset="0"/>
            </a:endParaRPr>
          </a:p>
          <a:p>
            <a:pPr algn="ctr" fontAlgn="base"/>
            <a:r>
              <a:rPr lang="en-US" sz="2800" dirty="0">
                <a:solidFill>
                  <a:prstClr val="black"/>
                </a:solidFill>
                <a:latin typeface="Calibri" charset="0"/>
                <a:ea typeface="Calibri" charset="0"/>
                <a:cs typeface="Calibri" charset="0"/>
              </a:rPr>
              <a:t>Shaping the future of human-centered systems,                  environments and technologies to promote satisfying, healthy and productive lives.</a:t>
            </a:r>
          </a:p>
          <a:p>
            <a:r>
              <a:rPr lang="en-US" i="1" dirty="0">
                <a:solidFill>
                  <a:schemeClr val="tx1"/>
                </a:solidFill>
                <a:latin typeface="Calibri" charset="0"/>
              </a:rPr>
              <a:t/>
            </a:r>
            <a:br>
              <a:rPr lang="en-US" i="1" dirty="0">
                <a:solidFill>
                  <a:schemeClr val="tx1"/>
                </a:solidFill>
                <a:latin typeface="Calibri" charset="0"/>
              </a:rPr>
            </a:br>
            <a:r>
              <a:rPr lang="en-US" i="1" dirty="0">
                <a:solidFill>
                  <a:schemeClr val="tx1"/>
                </a:solidFill>
                <a:latin typeface="Calibri" charset="0"/>
              </a:rPr>
              <a:t> </a:t>
            </a:r>
          </a:p>
        </p:txBody>
      </p:sp>
      <p:pic>
        <p:nvPicPr>
          <p:cNvPr id="7" name="Picture 10" descr="learning2.jpg"/>
          <p:cNvPicPr>
            <a:picLocks noChangeAspect="1"/>
          </p:cNvPicPr>
          <p:nvPr/>
        </p:nvPicPr>
        <p:blipFill>
          <a:blip r:embed="rId3"/>
          <a:stretch>
            <a:fillRect/>
          </a:stretch>
        </p:blipFill>
        <p:spPr>
          <a:xfrm>
            <a:off x="6635578" y="2966854"/>
            <a:ext cx="2356363" cy="1580437"/>
          </a:xfrm>
          <a:prstGeom prst="rect">
            <a:avLst/>
          </a:prstGeom>
        </p:spPr>
      </p:pic>
      <p:pic>
        <p:nvPicPr>
          <p:cNvPr id="10" name="Picture 9"/>
          <p:cNvPicPr/>
          <p:nvPr/>
        </p:nvPicPr>
        <p:blipFill rotWithShape="1">
          <a:blip r:embed="rId4" cstate="screen">
            <a:extLst>
              <a:ext uri="{28A0092B-C50C-407E-A947-70E740481C1C}">
                <a14:useLocalDpi xmlns:a14="http://schemas.microsoft.com/office/drawing/2010/main"/>
              </a:ext>
            </a:extLst>
          </a:blip>
          <a:srcRect/>
          <a:stretch/>
        </p:blipFill>
        <p:spPr>
          <a:xfrm>
            <a:off x="4550603" y="2673559"/>
            <a:ext cx="2330444" cy="1915091"/>
          </a:xfrm>
          <a:prstGeom prst="rect">
            <a:avLst/>
          </a:prstGeom>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50306" y="1396776"/>
            <a:ext cx="2399863" cy="1573351"/>
          </a:xfrm>
          <a:prstGeom prst="rect">
            <a:avLst/>
          </a:prstGeom>
        </p:spPr>
      </p:pic>
      <p:pic>
        <p:nvPicPr>
          <p:cNvPr id="5" name="Picture 8" descr="google_glass_graphic2.jpg"/>
          <p:cNvPicPr>
            <a:picLocks noChangeAspect="1"/>
          </p:cNvPicPr>
          <p:nvPr/>
        </p:nvPicPr>
        <p:blipFill>
          <a:blip r:embed="rId6"/>
          <a:stretch>
            <a:fillRect/>
          </a:stretch>
        </p:blipFill>
        <p:spPr>
          <a:xfrm>
            <a:off x="6884035" y="1386950"/>
            <a:ext cx="2110734" cy="1583177"/>
          </a:xfrm>
          <a:prstGeom prst="rect">
            <a:avLst/>
          </a:prstGeom>
        </p:spPr>
      </p:pic>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83876" y="4538639"/>
            <a:ext cx="2108064" cy="1508435"/>
          </a:xfrm>
          <a:prstGeom prst="rect">
            <a:avLst/>
          </a:prstGeom>
        </p:spPr>
      </p:pic>
      <p:pic>
        <p:nvPicPr>
          <p:cNvPr id="12" name="Picture 2" descr="ttp://www.healthcaredesignmagazine.com/sites/healthcaredesignmagazine.com/files/imagecache/570x360/HDI2_"/>
          <p:cNvPicPr>
            <a:picLocks noChangeAspect="1" noChangeArrowheads="1"/>
          </p:cNvPicPr>
          <p:nvPr/>
        </p:nvPicPr>
        <p:blipFill rotWithShape="1">
          <a:blip r:embed="rId8">
            <a:extLst>
              <a:ext uri="{28A0092B-C50C-407E-A947-70E740481C1C}">
                <a14:useLocalDpi xmlns:a14="http://schemas.microsoft.com/office/drawing/2010/main" val="0"/>
              </a:ext>
            </a:extLst>
          </a:blip>
          <a:srcRect l="22595"/>
          <a:stretch/>
        </p:blipFill>
        <p:spPr bwMode="auto">
          <a:xfrm>
            <a:off x="4547285" y="4337222"/>
            <a:ext cx="2347533" cy="1707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063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600" dirty="0"/>
              <a:t>IRI 2.0 + CODA Update</a:t>
            </a:r>
            <a:endParaRPr lang="en-US" sz="2600" dirty="0">
              <a:solidFill>
                <a:schemeClr val="tx1"/>
              </a:solidFill>
            </a:endParaRPr>
          </a:p>
        </p:txBody>
      </p:sp>
      <p:sp>
        <p:nvSpPr>
          <p:cNvPr id="4" name="Content Placeholder 3"/>
          <p:cNvSpPr>
            <a:spLocks noGrp="1"/>
          </p:cNvSpPr>
          <p:nvPr>
            <p:ph idx="1"/>
          </p:nvPr>
        </p:nvSpPr>
        <p:spPr>
          <a:xfrm>
            <a:off x="184734" y="1281283"/>
            <a:ext cx="8552865" cy="5123815"/>
          </a:xfrm>
        </p:spPr>
        <p:txBody>
          <a:bodyPr/>
          <a:lstStyle/>
          <a:p>
            <a:pPr fontAlgn="base"/>
            <a:r>
              <a:rPr lang="en-US" b="1" dirty="0" err="1" smtClean="0"/>
              <a:t>IPaT</a:t>
            </a:r>
            <a:r>
              <a:rPr lang="en-US" b="1" dirty="0" smtClean="0"/>
              <a:t>- 5 year </a:t>
            </a:r>
            <a:r>
              <a:rPr lang="en-US" b="1" dirty="0"/>
              <a:t>review</a:t>
            </a:r>
          </a:p>
          <a:p>
            <a:pPr marL="342900" indent="-342900" fontAlgn="base">
              <a:buFont typeface="Arial" panose="020B0604020202020204" pitchFamily="34" charset="0"/>
              <a:buChar char="•"/>
            </a:pPr>
            <a:endParaRPr lang="en-US" dirty="0"/>
          </a:p>
          <a:p>
            <a:pPr marL="342900" indent="-342900" fontAlgn="base">
              <a:buFont typeface="Arial" panose="020B0604020202020204" pitchFamily="34" charset="0"/>
              <a:buChar char="•"/>
            </a:pPr>
            <a:r>
              <a:rPr lang="en-US" dirty="0"/>
              <a:t>Held Oct 28-29, 2015​</a:t>
            </a:r>
          </a:p>
          <a:p>
            <a:pPr fontAlgn="base"/>
            <a:endParaRPr lang="en-US" dirty="0"/>
          </a:p>
          <a:p>
            <a:pPr marL="342900" indent="-342900" fontAlgn="base">
              <a:buFont typeface="Arial" panose="020B0604020202020204" pitchFamily="34" charset="0"/>
              <a:buChar char="•"/>
            </a:pPr>
            <a:r>
              <a:rPr lang="en-US" dirty="0"/>
              <a:t>External panel, plus </a:t>
            </a:r>
            <a:r>
              <a:rPr lang="en-US" i="1" dirty="0"/>
              <a:t>ad hoc </a:t>
            </a:r>
            <a:r>
              <a:rPr lang="en-US" dirty="0"/>
              <a:t>review by faculty and leadership​</a:t>
            </a:r>
          </a:p>
          <a:p>
            <a:pPr fontAlgn="base"/>
            <a:endParaRPr lang="en-US" dirty="0"/>
          </a:p>
          <a:p>
            <a:pPr marL="342900" indent="-342900" fontAlgn="base">
              <a:buFont typeface="Arial" panose="020B0604020202020204" pitchFamily="34" charset="0"/>
              <a:buChar char="•"/>
            </a:pPr>
            <a:r>
              <a:rPr lang="en-US" dirty="0"/>
              <a:t>Review confirmed that </a:t>
            </a:r>
            <a:r>
              <a:rPr lang="en-US" dirty="0" err="1"/>
              <a:t>IPaT</a:t>
            </a:r>
            <a:r>
              <a:rPr lang="en-US" dirty="0"/>
              <a:t> is a strong organization adding significant value to interdisciplinary research on campus​</a:t>
            </a:r>
          </a:p>
          <a:p>
            <a:pPr fontAlgn="base"/>
            <a:endParaRPr lang="en-US" dirty="0"/>
          </a:p>
          <a:p>
            <a:pPr marL="342900" indent="-342900" fontAlgn="base">
              <a:buFont typeface="Arial" panose="020B0604020202020204" pitchFamily="34" charset="0"/>
              <a:buChar char="•"/>
            </a:pPr>
            <a:r>
              <a:rPr lang="en-US" dirty="0"/>
              <a:t>Review offered feedback and suggestions for strategic planning for the next 5 year period</a:t>
            </a:r>
          </a:p>
        </p:txBody>
      </p:sp>
    </p:spTree>
    <p:extLst>
      <p:ext uri="{BB962C8B-B14F-4D97-AF65-F5344CB8AC3E}">
        <p14:creationId xmlns:p14="http://schemas.microsoft.com/office/powerpoint/2010/main" val="37111838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err="1"/>
              <a:t>IPaT’s</a:t>
            </a:r>
            <a:r>
              <a:rPr lang="en-US" sz="2400" dirty="0"/>
              <a:t> Mission</a:t>
            </a:r>
            <a:endParaRPr lang="en-US" sz="2400" dirty="0">
              <a:solidFill>
                <a:schemeClr val="tx1"/>
              </a:solidFill>
            </a:endParaRPr>
          </a:p>
        </p:txBody>
      </p:sp>
      <p:sp>
        <p:nvSpPr>
          <p:cNvPr id="3" name="Content Placeholder 2"/>
          <p:cNvSpPr>
            <a:spLocks noGrp="1"/>
          </p:cNvSpPr>
          <p:nvPr>
            <p:ph idx="1"/>
          </p:nvPr>
        </p:nvSpPr>
        <p:spPr>
          <a:xfrm>
            <a:off x="174574" y="1318548"/>
            <a:ext cx="5060036" cy="5123815"/>
          </a:xfrm>
        </p:spPr>
        <p:txBody>
          <a:bodyPr vert="horz" lIns="91440" tIns="45720" rIns="91440" bIns="45720" rtlCol="0" anchor="t">
            <a:noAutofit/>
          </a:bodyPr>
          <a:lstStyle/>
          <a:p>
            <a:pPr fontAlgn="base"/>
            <a:r>
              <a:rPr lang="en-US" sz="2400" b="1" dirty="0">
                <a:solidFill>
                  <a:prstClr val="black"/>
                </a:solidFill>
              </a:rPr>
              <a:t>Catalyze</a:t>
            </a:r>
            <a:r>
              <a:rPr lang="en-US" sz="2400" dirty="0">
                <a:solidFill>
                  <a:prstClr val="black"/>
                </a:solidFill>
              </a:rPr>
              <a:t> interdisciplinary research between faculty, students, and industry.</a:t>
            </a:r>
          </a:p>
          <a:p>
            <a:pPr fontAlgn="base"/>
            <a:r>
              <a:rPr lang="en-US" sz="2400" dirty="0">
                <a:solidFill>
                  <a:prstClr val="black"/>
                </a:solidFill>
              </a:rPr>
              <a:t> </a:t>
            </a:r>
          </a:p>
          <a:p>
            <a:pPr fontAlgn="base"/>
            <a:r>
              <a:rPr lang="en-US" sz="2400" b="1" dirty="0">
                <a:solidFill>
                  <a:prstClr val="black"/>
                </a:solidFill>
              </a:rPr>
              <a:t>Provide</a:t>
            </a:r>
            <a:r>
              <a:rPr lang="en-US" sz="2400" dirty="0">
                <a:solidFill>
                  <a:prstClr val="black"/>
                </a:solidFill>
              </a:rPr>
              <a:t> the continuity and capacity to address societal challenges. </a:t>
            </a:r>
          </a:p>
          <a:p>
            <a:pPr fontAlgn="base"/>
            <a:r>
              <a:rPr lang="en-US" sz="2400" dirty="0">
                <a:solidFill>
                  <a:prstClr val="black"/>
                </a:solidFill>
              </a:rPr>
              <a:t> </a:t>
            </a:r>
          </a:p>
          <a:p>
            <a:pPr fontAlgn="base"/>
            <a:r>
              <a:rPr lang="en-US" sz="2400" b="1" dirty="0">
                <a:solidFill>
                  <a:prstClr val="black"/>
                </a:solidFill>
              </a:rPr>
              <a:t>Advocate</a:t>
            </a:r>
            <a:r>
              <a:rPr lang="en-US" sz="2400" dirty="0">
                <a:solidFill>
                  <a:prstClr val="black"/>
                </a:solidFill>
              </a:rPr>
              <a:t> for socio-technical change that improves the human condition. </a:t>
            </a:r>
          </a:p>
          <a:p>
            <a:pPr fontAlgn="base"/>
            <a:r>
              <a:rPr lang="en-US" sz="2400" dirty="0">
                <a:solidFill>
                  <a:prstClr val="black"/>
                </a:solidFill>
              </a:rPr>
              <a:t> </a:t>
            </a:r>
          </a:p>
          <a:p>
            <a:pPr fontAlgn="base"/>
            <a:r>
              <a:rPr lang="en-US" sz="2400" b="1" dirty="0">
                <a:solidFill>
                  <a:prstClr val="black"/>
                </a:solidFill>
              </a:rPr>
              <a:t>Educate </a:t>
            </a:r>
            <a:r>
              <a:rPr lang="en-US" sz="2400" dirty="0">
                <a:solidFill>
                  <a:prstClr val="black"/>
                </a:solidFill>
              </a:rPr>
              <a:t>human-centered engineers, scientists, designers, business leaders, and policy makers.</a:t>
            </a:r>
            <a:r>
              <a:rPr lang="en-US" sz="2000" i="1" dirty="0">
                <a:solidFill>
                  <a:schemeClr val="tx1"/>
                </a:solidFill>
                <a:latin typeface="Calibri" charset="0"/>
              </a:rPr>
              <a:t/>
            </a:r>
            <a:br>
              <a:rPr lang="en-US" sz="2000" i="1" dirty="0">
                <a:solidFill>
                  <a:schemeClr val="tx1"/>
                </a:solidFill>
                <a:latin typeface="Calibri" charset="0"/>
              </a:rPr>
            </a:br>
            <a:r>
              <a:rPr lang="en-US" sz="2000" i="1" dirty="0">
                <a:solidFill>
                  <a:schemeClr val="tx1"/>
                </a:solidFill>
                <a:latin typeface="Calibri" charset="0"/>
              </a:rPr>
              <a:t> </a:t>
            </a:r>
          </a:p>
        </p:txBody>
      </p:sp>
      <p:pic>
        <p:nvPicPr>
          <p:cNvPr id="4"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1764" y="2181870"/>
            <a:ext cx="3359655" cy="2662369"/>
          </a:xfrm>
          <a:prstGeom prst="rect">
            <a:avLst/>
          </a:prstGeom>
        </p:spPr>
      </p:pic>
    </p:spTree>
    <p:extLst>
      <p:ext uri="{BB962C8B-B14F-4D97-AF65-F5344CB8AC3E}">
        <p14:creationId xmlns:p14="http://schemas.microsoft.com/office/powerpoint/2010/main" val="40117252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Key </a:t>
            </a:r>
            <a:r>
              <a:rPr lang="en-US" dirty="0" err="1"/>
              <a:t>IPaT</a:t>
            </a:r>
            <a:r>
              <a:rPr lang="en-US" dirty="0"/>
              <a:t> Priorities</a:t>
            </a:r>
            <a:endParaRPr lang="en-US" sz="2400" dirty="0">
              <a:solidFill>
                <a:schemeClr val="tx1"/>
              </a:solidFill>
            </a:endParaRPr>
          </a:p>
        </p:txBody>
      </p:sp>
      <p:sp>
        <p:nvSpPr>
          <p:cNvPr id="3" name="Content Placeholder 2"/>
          <p:cNvSpPr>
            <a:spLocks noGrp="1"/>
          </p:cNvSpPr>
          <p:nvPr>
            <p:ph idx="1"/>
          </p:nvPr>
        </p:nvSpPr>
        <p:spPr>
          <a:xfrm>
            <a:off x="174573" y="1318548"/>
            <a:ext cx="8055027" cy="5824374"/>
          </a:xfrm>
        </p:spPr>
        <p:txBody>
          <a:bodyPr vert="horz" lIns="91440" tIns="45720" rIns="91440" bIns="45720" rtlCol="0" anchor="t">
            <a:normAutofit fontScale="92500"/>
          </a:bodyPr>
          <a:lstStyle/>
          <a:p>
            <a:pPr marL="457200" indent="-457200" fontAlgn="base">
              <a:spcAft>
                <a:spcPts val="600"/>
              </a:spcAft>
              <a:buFont typeface="+mj-lt"/>
              <a:buAutoNum type="arabicPeriod"/>
            </a:pPr>
            <a:r>
              <a:rPr lang="en-US" sz="2400" dirty="0">
                <a:solidFill>
                  <a:schemeClr val="tx1"/>
                </a:solidFill>
                <a:latin typeface="Calibri" charset="0"/>
                <a:ea typeface="Calibri" charset="0"/>
                <a:cs typeface="Calibri" charset="0"/>
              </a:rPr>
              <a:t>Develop and communicate the vision, strategic plan and capabilities of GT </a:t>
            </a:r>
          </a:p>
          <a:p>
            <a:pPr marL="457200" indent="-457200" fontAlgn="base">
              <a:spcAft>
                <a:spcPts val="600"/>
              </a:spcAft>
              <a:buFont typeface="+mj-lt"/>
              <a:buAutoNum type="arabicPeriod"/>
            </a:pPr>
            <a:r>
              <a:rPr lang="en-US" sz="2400" dirty="0">
                <a:solidFill>
                  <a:schemeClr val="tx1"/>
                </a:solidFill>
                <a:latin typeface="Calibri" charset="0"/>
                <a:ea typeface="Calibri" charset="0"/>
                <a:cs typeface="Calibri" charset="0"/>
              </a:rPr>
              <a:t>Be a focal point for interaction with external partners </a:t>
            </a:r>
          </a:p>
          <a:p>
            <a:pPr marL="457200" indent="-457200" fontAlgn="base">
              <a:spcAft>
                <a:spcPts val="600"/>
              </a:spcAft>
              <a:buFont typeface="+mj-lt"/>
              <a:buAutoNum type="arabicPeriod"/>
            </a:pPr>
            <a:r>
              <a:rPr lang="en-US" sz="2400" dirty="0">
                <a:solidFill>
                  <a:schemeClr val="tx1"/>
                </a:solidFill>
                <a:latin typeface="Calibri" charset="0"/>
                <a:ea typeface="Calibri" charset="0"/>
                <a:cs typeface="Calibri" charset="0"/>
              </a:rPr>
              <a:t>Catalyze new research directions, maintain a dynamic research portfolio, and facilitate the formation of interdisciplinary teams. </a:t>
            </a:r>
          </a:p>
          <a:p>
            <a:pPr marL="457200" indent="-457200" fontAlgn="base">
              <a:spcAft>
                <a:spcPts val="600"/>
              </a:spcAft>
              <a:buFont typeface="+mj-lt"/>
              <a:buAutoNum type="arabicPeriod"/>
            </a:pPr>
            <a:r>
              <a:rPr lang="en-US" sz="2400" dirty="0">
                <a:solidFill>
                  <a:schemeClr val="tx1"/>
                </a:solidFill>
                <a:latin typeface="Calibri" charset="0"/>
                <a:ea typeface="Calibri" charset="0"/>
                <a:cs typeface="Calibri" charset="0"/>
              </a:rPr>
              <a:t>Organize and articulate national and international thought leadership.</a:t>
            </a:r>
          </a:p>
          <a:p>
            <a:pPr marL="457200" indent="-457200" fontAlgn="base">
              <a:spcAft>
                <a:spcPts val="600"/>
              </a:spcAft>
              <a:buFont typeface="+mj-lt"/>
              <a:buAutoNum type="arabicPeriod"/>
            </a:pPr>
            <a:r>
              <a:rPr lang="en-US" sz="2400" dirty="0">
                <a:solidFill>
                  <a:schemeClr val="tx1"/>
                </a:solidFill>
                <a:latin typeface="Calibri" charset="0"/>
                <a:ea typeface="Calibri" charset="0"/>
                <a:cs typeface="Calibri" charset="0"/>
              </a:rPr>
              <a:t>Provide leadership and resources to facilitate the development of large-scale, multi-investigator research programs. </a:t>
            </a:r>
          </a:p>
          <a:p>
            <a:pPr marL="457200" indent="-457200" fontAlgn="base">
              <a:spcAft>
                <a:spcPts val="600"/>
              </a:spcAft>
              <a:buFont typeface="+mj-lt"/>
              <a:buAutoNum type="arabicPeriod"/>
            </a:pPr>
            <a:r>
              <a:rPr lang="en-US" sz="2400" dirty="0">
                <a:solidFill>
                  <a:schemeClr val="tx1"/>
                </a:solidFill>
                <a:latin typeface="Calibri" charset="0"/>
                <a:ea typeface="Calibri" charset="0"/>
                <a:cs typeface="Calibri" charset="0"/>
              </a:rPr>
              <a:t>Work closely with colleges, schools, other IRIs and research centers to ensure research capacity and excellence.</a:t>
            </a:r>
          </a:p>
          <a:p>
            <a:pPr marL="457200" indent="-457200" fontAlgn="base">
              <a:spcAft>
                <a:spcPts val="600"/>
              </a:spcAft>
              <a:buFont typeface="+mj-lt"/>
              <a:buAutoNum type="arabicPeriod"/>
            </a:pPr>
            <a:r>
              <a:rPr lang="en-US" sz="2400" dirty="0">
                <a:solidFill>
                  <a:schemeClr val="tx1"/>
                </a:solidFill>
                <a:latin typeface="Calibri" charset="0"/>
                <a:ea typeface="Calibri" charset="0"/>
                <a:cs typeface="Calibri" charset="0"/>
              </a:rPr>
              <a:t>Assist in the development of national and state research and economic development priorities. </a:t>
            </a:r>
          </a:p>
          <a:p>
            <a:pPr fontAlgn="base"/>
            <a:r>
              <a:rPr lang="en-US" i="1" dirty="0">
                <a:solidFill>
                  <a:schemeClr val="tx1"/>
                </a:solidFill>
                <a:latin typeface="Calibri" charset="0"/>
              </a:rPr>
              <a:t/>
            </a:r>
            <a:br>
              <a:rPr lang="en-US" i="1" dirty="0">
                <a:solidFill>
                  <a:schemeClr val="tx1"/>
                </a:solidFill>
                <a:latin typeface="Calibri" charset="0"/>
              </a:rPr>
            </a:br>
            <a:r>
              <a:rPr lang="en-US" i="1" dirty="0">
                <a:solidFill>
                  <a:schemeClr val="tx1"/>
                </a:solidFill>
                <a:latin typeface="Calibri" charset="0"/>
              </a:rPr>
              <a:t> </a:t>
            </a:r>
          </a:p>
        </p:txBody>
      </p:sp>
    </p:spTree>
    <p:extLst>
      <p:ext uri="{BB962C8B-B14F-4D97-AF65-F5344CB8AC3E}">
        <p14:creationId xmlns:p14="http://schemas.microsoft.com/office/powerpoint/2010/main" val="37870370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err="1"/>
              <a:t>IPaT</a:t>
            </a:r>
            <a:r>
              <a:rPr lang="en-US" sz="2400" dirty="0"/>
              <a:t> Research Priorities</a:t>
            </a:r>
            <a:endParaRPr lang="en-US" sz="2400" dirty="0">
              <a:solidFill>
                <a:schemeClr val="tx1"/>
              </a:solidFill>
            </a:endParaRPr>
          </a:p>
        </p:txBody>
      </p:sp>
    </p:spTree>
    <p:extLst>
      <p:ext uri="{BB962C8B-B14F-4D97-AF65-F5344CB8AC3E}">
        <p14:creationId xmlns:p14="http://schemas.microsoft.com/office/powerpoint/2010/main" val="2012503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err="1"/>
              <a:t>IPaT</a:t>
            </a:r>
            <a:r>
              <a:rPr lang="en-US" sz="2400" dirty="0"/>
              <a:t> Research Priorities</a:t>
            </a:r>
            <a:endParaRPr lang="en-US" sz="2400" dirty="0">
              <a:solidFill>
                <a:schemeClr val="tx1"/>
              </a:solidFill>
            </a:endParaRPr>
          </a:p>
        </p:txBody>
      </p:sp>
      <p:sp>
        <p:nvSpPr>
          <p:cNvPr id="11" name="Text Placeholder 2"/>
          <p:cNvSpPr>
            <a:spLocks noGrp="1"/>
          </p:cNvSpPr>
          <p:nvPr>
            <p:ph sz="half" idx="2"/>
          </p:nvPr>
        </p:nvSpPr>
        <p:spPr>
          <a:xfrm>
            <a:off x="174574" y="1249363"/>
            <a:ext cx="4256087" cy="2662369"/>
          </a:xfrm>
        </p:spPr>
        <p:txBody>
          <a:bodyPr>
            <a:noAutofit/>
          </a:bodyPr>
          <a:lstStyle/>
          <a:p>
            <a:pPr>
              <a:lnSpc>
                <a:spcPct val="100000"/>
              </a:lnSpc>
            </a:pPr>
            <a:r>
              <a:rPr lang="en-US" sz="2400" dirty="0"/>
              <a:t>Life Long Health and Wellbeing</a:t>
            </a:r>
          </a:p>
          <a:p>
            <a:pPr>
              <a:lnSpc>
                <a:spcPct val="100000"/>
              </a:lnSpc>
            </a:pPr>
            <a:r>
              <a:rPr lang="en-US" sz="2400" dirty="0"/>
              <a:t>Smart Cities and Healthy Communities</a:t>
            </a:r>
          </a:p>
          <a:p>
            <a:pPr>
              <a:lnSpc>
                <a:spcPct val="100000"/>
              </a:lnSpc>
            </a:pPr>
            <a:endParaRPr lang="en-US" sz="2400" dirty="0" smtClean="0"/>
          </a:p>
          <a:p>
            <a:pPr>
              <a:lnSpc>
                <a:spcPct val="100000"/>
              </a:lnSpc>
            </a:pPr>
            <a:r>
              <a:rPr lang="en-US" sz="2400" dirty="0" smtClean="0"/>
              <a:t>Platforms </a:t>
            </a:r>
            <a:r>
              <a:rPr lang="en-US" sz="2400" dirty="0"/>
              <a:t>and Services for Socio-Technical Systems</a:t>
            </a:r>
          </a:p>
          <a:p>
            <a:pPr>
              <a:lnSpc>
                <a:spcPct val="100000"/>
              </a:lnSpc>
            </a:pPr>
            <a:r>
              <a:rPr lang="en-US" sz="2400" dirty="0"/>
              <a:t>Shaping the Human Technology Frontier</a:t>
            </a:r>
          </a:p>
        </p:txBody>
      </p:sp>
      <p:pic>
        <p:nvPicPr>
          <p:cNvPr id="9" name="Picture 10" descr="learning2.jpg"/>
          <p:cNvPicPr>
            <a:picLocks noChangeAspect="1"/>
          </p:cNvPicPr>
          <p:nvPr/>
        </p:nvPicPr>
        <p:blipFill>
          <a:blip r:embed="rId3"/>
          <a:stretch>
            <a:fillRect/>
          </a:stretch>
        </p:blipFill>
        <p:spPr>
          <a:xfrm>
            <a:off x="6635578" y="2966854"/>
            <a:ext cx="2356363" cy="1580437"/>
          </a:xfrm>
          <a:prstGeom prst="rect">
            <a:avLst/>
          </a:prstGeom>
        </p:spPr>
      </p:pic>
      <p:pic>
        <p:nvPicPr>
          <p:cNvPr id="10" name="Picture 9"/>
          <p:cNvPicPr/>
          <p:nvPr/>
        </p:nvPicPr>
        <p:blipFill rotWithShape="1">
          <a:blip r:embed="rId4" cstate="screen">
            <a:extLst>
              <a:ext uri="{28A0092B-C50C-407E-A947-70E740481C1C}">
                <a14:useLocalDpi xmlns:a14="http://schemas.microsoft.com/office/drawing/2010/main"/>
              </a:ext>
            </a:extLst>
          </a:blip>
          <a:srcRect/>
          <a:stretch/>
        </p:blipFill>
        <p:spPr>
          <a:xfrm>
            <a:off x="4550603" y="2673559"/>
            <a:ext cx="2330444" cy="1915091"/>
          </a:xfrm>
          <a:prstGeom prst="rect">
            <a:avLst/>
          </a:prstGeom>
        </p:spPr>
      </p:pic>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50306" y="1396776"/>
            <a:ext cx="2399863" cy="1573351"/>
          </a:xfrm>
          <a:prstGeom prst="rect">
            <a:avLst/>
          </a:prstGeom>
        </p:spPr>
      </p:pic>
      <p:pic>
        <p:nvPicPr>
          <p:cNvPr id="13" name="Picture 8" descr="google_glass_graphic2.jpg"/>
          <p:cNvPicPr>
            <a:picLocks noChangeAspect="1"/>
          </p:cNvPicPr>
          <p:nvPr/>
        </p:nvPicPr>
        <p:blipFill>
          <a:blip r:embed="rId6"/>
          <a:stretch>
            <a:fillRect/>
          </a:stretch>
        </p:blipFill>
        <p:spPr>
          <a:xfrm>
            <a:off x="6884035" y="1386950"/>
            <a:ext cx="2110734" cy="1583177"/>
          </a:xfrm>
          <a:prstGeom prst="rect">
            <a:avLst/>
          </a:prstGeom>
        </p:spPr>
      </p:pic>
      <p:pic>
        <p:nvPicPr>
          <p:cNvPr id="14" name="Picture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83876" y="4538639"/>
            <a:ext cx="2108064" cy="1508435"/>
          </a:xfrm>
          <a:prstGeom prst="rect">
            <a:avLst/>
          </a:prstGeom>
        </p:spPr>
      </p:pic>
      <p:pic>
        <p:nvPicPr>
          <p:cNvPr id="15" name="Picture 2" descr="ttp://www.healthcaredesignmagazine.com/sites/healthcaredesignmagazine.com/files/imagecache/570x360/HDI2_"/>
          <p:cNvPicPr>
            <a:picLocks noChangeAspect="1" noChangeArrowheads="1"/>
          </p:cNvPicPr>
          <p:nvPr/>
        </p:nvPicPr>
        <p:blipFill rotWithShape="1">
          <a:blip r:embed="rId8">
            <a:extLst>
              <a:ext uri="{28A0092B-C50C-407E-A947-70E740481C1C}">
                <a14:useLocalDpi xmlns:a14="http://schemas.microsoft.com/office/drawing/2010/main" val="0"/>
              </a:ext>
            </a:extLst>
          </a:blip>
          <a:srcRect l="22595"/>
          <a:stretch/>
        </p:blipFill>
        <p:spPr bwMode="auto">
          <a:xfrm>
            <a:off x="4547285" y="4337222"/>
            <a:ext cx="2347533" cy="1707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16173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p:cNvSpPr>
            <a:spLocks noGrp="1"/>
          </p:cNvSpPr>
          <p:nvPr>
            <p:ph sz="half" idx="2"/>
          </p:nvPr>
        </p:nvSpPr>
        <p:spPr>
          <a:xfrm>
            <a:off x="174574" y="1249363"/>
            <a:ext cx="4256087" cy="2662369"/>
          </a:xfrm>
        </p:spPr>
        <p:txBody>
          <a:bodyPr>
            <a:normAutofit/>
          </a:bodyPr>
          <a:lstStyle/>
          <a:p>
            <a:r>
              <a:rPr lang="en-US" sz="2000" dirty="0"/>
              <a:t>Healthy Aging</a:t>
            </a:r>
          </a:p>
          <a:p>
            <a:r>
              <a:rPr lang="en-US" sz="2000" dirty="0"/>
              <a:t>Pediatric Healthcare Delivery</a:t>
            </a:r>
          </a:p>
          <a:p>
            <a:r>
              <a:rPr lang="en-US" sz="2000" dirty="0"/>
              <a:t>Healthcare Delivery, Access and Disparities</a:t>
            </a:r>
          </a:p>
          <a:p>
            <a:r>
              <a:rPr lang="en-US" sz="2000" dirty="0"/>
              <a:t>Mobile Health &amp; Social Computing</a:t>
            </a:r>
          </a:p>
          <a:p>
            <a:r>
              <a:rPr lang="en-US" sz="2000" dirty="0"/>
              <a:t>Healthcare Environments</a:t>
            </a:r>
          </a:p>
          <a:p>
            <a:r>
              <a:rPr lang="en-US" sz="2000" dirty="0"/>
              <a:t>Universal Access &amp; Assistive Tech</a:t>
            </a:r>
          </a:p>
          <a:p>
            <a:endParaRPr lang="en-US" sz="2000" dirty="0"/>
          </a:p>
          <a:p>
            <a:endParaRPr lang="en-US" sz="2000" dirty="0"/>
          </a:p>
          <a:p>
            <a:endParaRPr lang="en-US" sz="2000" dirty="0"/>
          </a:p>
        </p:txBody>
      </p:sp>
      <p:sp>
        <p:nvSpPr>
          <p:cNvPr id="8" name="Title 1"/>
          <p:cNvSpPr>
            <a:spLocks noGrp="1"/>
          </p:cNvSpPr>
          <p:nvPr>
            <p:ph type="title"/>
          </p:nvPr>
        </p:nvSpPr>
        <p:spPr>
          <a:xfrm>
            <a:off x="174574" y="182251"/>
            <a:ext cx="6586797" cy="939972"/>
          </a:xfrm>
        </p:spPr>
        <p:txBody>
          <a:bodyPr>
            <a:normAutofit/>
          </a:bodyPr>
          <a:lstStyle/>
          <a:p>
            <a:r>
              <a:rPr lang="en-US" sz="2400" dirty="0">
                <a:solidFill>
                  <a:srgbClr val="3CB878"/>
                </a:solidFill>
              </a:rPr>
              <a:t>Life Long Health and Wellbeing</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3502" y="216385"/>
            <a:ext cx="756829" cy="832512"/>
          </a:xfrm>
          <a:prstGeom prst="rect">
            <a:avLst/>
          </a:prstGeom>
        </p:spPr>
      </p:pic>
      <p:sp>
        <p:nvSpPr>
          <p:cNvPr id="12" name="Rectangle 11"/>
          <p:cNvSpPr/>
          <p:nvPr/>
        </p:nvSpPr>
        <p:spPr>
          <a:xfrm>
            <a:off x="174574" y="4038872"/>
            <a:ext cx="8613140" cy="2425302"/>
          </a:xfrm>
          <a:prstGeom prst="rect">
            <a:avLst/>
          </a:prstGeom>
          <a:solidFill>
            <a:srgbClr val="3CB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p:cNvSpPr txBox="1">
            <a:spLocks/>
          </p:cNvSpPr>
          <p:nvPr/>
        </p:nvSpPr>
        <p:spPr>
          <a:xfrm>
            <a:off x="235535" y="4121251"/>
            <a:ext cx="8532545" cy="2330349"/>
          </a:xfrm>
          <a:prstGeom prst="rect">
            <a:avLst/>
          </a:prstGeom>
          <a:ln w="28575">
            <a:noFill/>
          </a:ln>
        </p:spPr>
        <p:txBody>
          <a:bodyPr vert="horz" lIns="91440" tIns="45720" rIns="91440" bIns="45720" numCol="2" rtlCol="0">
            <a:normAutofit/>
          </a:bodyPr>
          <a:lstStyle>
            <a:lvl1pPr marL="0" indent="0" algn="l" defTabSz="685800" rtl="0" eaLnBrk="1" latinLnBrk="0" hangingPunct="1">
              <a:lnSpc>
                <a:spcPct val="90000"/>
              </a:lnSpc>
              <a:spcBef>
                <a:spcPts val="750"/>
              </a:spcBef>
              <a:buFont typeface="Arial" panose="020B0604020202020204" pitchFamily="34" charset="0"/>
              <a:buNone/>
              <a:defRPr sz="2200" kern="1200">
                <a:solidFill>
                  <a:schemeClr val="tx1">
                    <a:lumMod val="75000"/>
                    <a:lumOff val="25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900" dirty="0">
                <a:solidFill>
                  <a:schemeClr val="bg1"/>
                </a:solidFill>
              </a:rPr>
              <a:t>Aware Home</a:t>
            </a:r>
          </a:p>
          <a:p>
            <a:r>
              <a:rPr lang="en-US" sz="1900" dirty="0">
                <a:solidFill>
                  <a:schemeClr val="bg1"/>
                </a:solidFill>
              </a:rPr>
              <a:t>Protected Health Data Infrastructure</a:t>
            </a:r>
          </a:p>
          <a:p>
            <a:r>
              <a:rPr lang="en-US" sz="1900" dirty="0">
                <a:solidFill>
                  <a:schemeClr val="bg1"/>
                </a:solidFill>
              </a:rPr>
              <a:t>Pediatric Technology Center</a:t>
            </a:r>
          </a:p>
          <a:p>
            <a:r>
              <a:rPr lang="en-US" sz="1900" dirty="0">
                <a:solidFill>
                  <a:schemeClr val="bg1"/>
                </a:solidFill>
              </a:rPr>
              <a:t>CHHS</a:t>
            </a:r>
          </a:p>
          <a:p>
            <a:r>
              <a:rPr lang="en-US" sz="1900" dirty="0" err="1">
                <a:solidFill>
                  <a:schemeClr val="bg1"/>
                </a:solidFill>
              </a:rPr>
              <a:t>TechSAge</a:t>
            </a:r>
            <a:r>
              <a:rPr lang="en-US" sz="1900" dirty="0">
                <a:solidFill>
                  <a:schemeClr val="bg1"/>
                </a:solidFill>
              </a:rPr>
              <a:t> RERC</a:t>
            </a:r>
          </a:p>
          <a:p>
            <a:r>
              <a:rPr lang="en-US" sz="1900" dirty="0">
                <a:solidFill>
                  <a:schemeClr val="bg1"/>
                </a:solidFill>
              </a:rPr>
              <a:t>Wireless RERC</a:t>
            </a:r>
          </a:p>
          <a:p>
            <a:r>
              <a:rPr lang="en-US" sz="1900" dirty="0" err="1">
                <a:solidFill>
                  <a:schemeClr val="bg1"/>
                </a:solidFill>
              </a:rPr>
              <a:t>SimTigrate</a:t>
            </a:r>
            <a:endParaRPr lang="en-US" sz="1900" dirty="0">
              <a:solidFill>
                <a:schemeClr val="bg1"/>
              </a:solidFill>
            </a:endParaRPr>
          </a:p>
          <a:p>
            <a:r>
              <a:rPr lang="en-US" sz="1900" dirty="0">
                <a:solidFill>
                  <a:schemeClr val="bg1"/>
                </a:solidFill>
              </a:rPr>
              <a:t>Health Analytics + GTRI Strategic Initiative </a:t>
            </a:r>
          </a:p>
          <a:p>
            <a:r>
              <a:rPr lang="en-US" sz="1900" dirty="0">
                <a:solidFill>
                  <a:schemeClr val="bg1"/>
                </a:solidFill>
              </a:rPr>
              <a:t>Interoperability Innovation Lab</a:t>
            </a:r>
          </a:p>
          <a:p>
            <a:r>
              <a:rPr lang="en-US" sz="1900" dirty="0">
                <a:solidFill>
                  <a:schemeClr val="bg1"/>
                </a:solidFill>
              </a:rPr>
              <a:t>Employers Like Me</a:t>
            </a:r>
          </a:p>
          <a:p>
            <a:r>
              <a:rPr lang="en-US" sz="1900" dirty="0">
                <a:solidFill>
                  <a:schemeClr val="bg1"/>
                </a:solidFill>
              </a:rPr>
              <a:t>CREATE</a:t>
            </a:r>
          </a:p>
          <a:p>
            <a:r>
              <a:rPr lang="en-US" sz="1900" dirty="0">
                <a:solidFill>
                  <a:schemeClr val="bg1"/>
                </a:solidFill>
              </a:rPr>
              <a:t>CATEA</a:t>
            </a:r>
          </a:p>
        </p:txBody>
      </p:sp>
      <p:pic>
        <p:nvPicPr>
          <p:cNvPr id="1026" name="Picture 2" descr="ttp://www.healthcaredesignmagazine.com/sites/healthcaredesignmagazine.com/files/imagecache/570x360/HDI2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0690" y="1249363"/>
            <a:ext cx="4487390" cy="2527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20263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74574" y="182251"/>
            <a:ext cx="6586797" cy="939972"/>
          </a:xfrm>
        </p:spPr>
        <p:txBody>
          <a:bodyPr>
            <a:normAutofit/>
          </a:bodyPr>
          <a:lstStyle/>
          <a:p>
            <a:r>
              <a:rPr lang="en-US" sz="2400" dirty="0">
                <a:solidFill>
                  <a:srgbClr val="A67C52"/>
                </a:solidFill>
              </a:rPr>
              <a:t>Smart Cities and Healthy Communities</a:t>
            </a:r>
          </a:p>
        </p:txBody>
      </p:sp>
      <p:sp>
        <p:nvSpPr>
          <p:cNvPr id="10" name="Rectangle 9"/>
          <p:cNvSpPr/>
          <p:nvPr/>
        </p:nvSpPr>
        <p:spPr>
          <a:xfrm>
            <a:off x="174574" y="4038872"/>
            <a:ext cx="8613140" cy="2425302"/>
          </a:xfrm>
          <a:prstGeom prst="rect">
            <a:avLst/>
          </a:prstGeom>
          <a:solidFill>
            <a:srgbClr val="A67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1688" y="216385"/>
            <a:ext cx="756829" cy="832511"/>
          </a:xfrm>
          <a:prstGeom prst="rect">
            <a:avLst/>
          </a:prstGeom>
        </p:spPr>
      </p:pic>
      <p:sp>
        <p:nvSpPr>
          <p:cNvPr id="4" name="Content Placeholder 3"/>
          <p:cNvSpPr>
            <a:spLocks noGrp="1"/>
          </p:cNvSpPr>
          <p:nvPr>
            <p:ph sz="half" idx="2"/>
          </p:nvPr>
        </p:nvSpPr>
        <p:spPr>
          <a:xfrm>
            <a:off x="174574" y="1248902"/>
            <a:ext cx="4256110" cy="2474959"/>
          </a:xfrm>
        </p:spPr>
        <p:txBody>
          <a:bodyPr>
            <a:normAutofit/>
          </a:bodyPr>
          <a:lstStyle/>
          <a:p>
            <a:r>
              <a:rPr lang="en-US" sz="2000" dirty="0"/>
              <a:t>Resilience and Response</a:t>
            </a:r>
          </a:p>
          <a:p>
            <a:r>
              <a:rPr lang="en-US" sz="2000" dirty="0"/>
              <a:t>Urban Innovation</a:t>
            </a:r>
          </a:p>
          <a:p>
            <a:r>
              <a:rPr lang="en-US" sz="2000" dirty="0"/>
              <a:t>Community Engagement</a:t>
            </a:r>
          </a:p>
          <a:p>
            <a:r>
              <a:rPr lang="en-US" sz="2000" dirty="0"/>
              <a:t>Efficient Transportation</a:t>
            </a:r>
          </a:p>
          <a:p>
            <a:r>
              <a:rPr lang="en-US" sz="2000" dirty="0"/>
              <a:t>Public Safety</a:t>
            </a:r>
          </a:p>
          <a:p>
            <a:endParaRPr lang="en-US" dirty="0"/>
          </a:p>
        </p:txBody>
      </p:sp>
      <p:sp>
        <p:nvSpPr>
          <p:cNvPr id="7" name="Text Placeholder 2"/>
          <p:cNvSpPr txBox="1">
            <a:spLocks/>
          </p:cNvSpPr>
          <p:nvPr/>
        </p:nvSpPr>
        <p:spPr>
          <a:xfrm>
            <a:off x="225374" y="4135386"/>
            <a:ext cx="8613140" cy="2330349"/>
          </a:xfrm>
          <a:prstGeom prst="rect">
            <a:avLst/>
          </a:prstGeom>
          <a:ln w="28575">
            <a:noFill/>
          </a:ln>
        </p:spPr>
        <p:txBody>
          <a:bodyPr vert="horz" lIns="91440" tIns="45720" rIns="91440" bIns="45720" numCol="2" rtlCol="0">
            <a:normAutofit/>
          </a:bodyPr>
          <a:lstStyle>
            <a:lvl1pPr marL="0" indent="0" algn="l" defTabSz="685800" rtl="0" eaLnBrk="1" latinLnBrk="0" hangingPunct="1">
              <a:lnSpc>
                <a:spcPct val="90000"/>
              </a:lnSpc>
              <a:spcBef>
                <a:spcPts val="750"/>
              </a:spcBef>
              <a:buFont typeface="Arial" panose="020B0604020202020204" pitchFamily="34" charset="0"/>
              <a:buNone/>
              <a:defRPr sz="2200" kern="1200">
                <a:solidFill>
                  <a:schemeClr val="tx1">
                    <a:lumMod val="75000"/>
                    <a:lumOff val="25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dirty="0">
                <a:solidFill>
                  <a:schemeClr val="bg1"/>
                </a:solidFill>
              </a:rPr>
              <a:t>Center Health Humanitarian Systems</a:t>
            </a:r>
            <a:endParaRPr lang="is-IS" sz="2000" dirty="0">
              <a:solidFill>
                <a:schemeClr val="bg1"/>
              </a:solidFill>
            </a:endParaRPr>
          </a:p>
          <a:p>
            <a:r>
              <a:rPr lang="is-IS" sz="2000" dirty="0">
                <a:solidFill>
                  <a:schemeClr val="bg1"/>
                </a:solidFill>
              </a:rPr>
              <a:t>Smart ATL</a:t>
            </a:r>
          </a:p>
          <a:p>
            <a:r>
              <a:rPr lang="is-IS" sz="2000" dirty="0">
                <a:solidFill>
                  <a:schemeClr val="bg1"/>
                </a:solidFill>
              </a:rPr>
              <a:t>CoA Urban Security Initiative</a:t>
            </a:r>
          </a:p>
          <a:p>
            <a:r>
              <a:rPr lang="is-IS" sz="2000" dirty="0">
                <a:solidFill>
                  <a:schemeClr val="bg1"/>
                </a:solidFill>
              </a:rPr>
              <a:t>Center for Urban Innovation</a:t>
            </a:r>
          </a:p>
          <a:p>
            <a:r>
              <a:rPr lang="is-IS" sz="2000" dirty="0">
                <a:solidFill>
                  <a:schemeClr val="bg1"/>
                </a:solidFill>
              </a:rPr>
              <a:t>MetroLab</a:t>
            </a:r>
          </a:p>
          <a:p>
            <a:r>
              <a:rPr lang="is-IS" sz="2000" dirty="0">
                <a:solidFill>
                  <a:schemeClr val="bg1"/>
                </a:solidFill>
              </a:rPr>
              <a:t>GT Mobile / GT Journey</a:t>
            </a:r>
            <a:endParaRPr lang="en-US" sz="2000" dirty="0">
              <a:solidFill>
                <a:schemeClr val="bg1"/>
              </a:solidFill>
            </a:endParaRPr>
          </a:p>
          <a:p>
            <a:r>
              <a:rPr lang="en-US" sz="2000" dirty="0">
                <a:solidFill>
                  <a:schemeClr val="bg1"/>
                </a:solidFill>
              </a:rPr>
              <a:t>GTRI Smart City Strategic Initiative</a:t>
            </a:r>
          </a:p>
          <a:p>
            <a:r>
              <a:rPr lang="en-US" sz="2000" dirty="0">
                <a:solidFill>
                  <a:schemeClr val="bg1"/>
                </a:solidFill>
              </a:rPr>
              <a:t>Cycle Atlanta / </a:t>
            </a:r>
            <a:r>
              <a:rPr lang="en-US" sz="2000" dirty="0" err="1">
                <a:solidFill>
                  <a:schemeClr val="bg1"/>
                </a:solidFill>
              </a:rPr>
              <a:t>OneBusAway</a:t>
            </a:r>
            <a:r>
              <a:rPr lang="en-US" sz="2000" dirty="0">
                <a:solidFill>
                  <a:schemeClr val="bg1"/>
                </a:solidFill>
              </a:rPr>
              <a:t> / Trolley</a:t>
            </a:r>
          </a:p>
          <a:p>
            <a:r>
              <a:rPr lang="en-US" sz="2000" dirty="0">
                <a:solidFill>
                  <a:schemeClr val="bg1"/>
                </a:solidFill>
              </a:rPr>
              <a:t>Campus Life / Savannah / Panama</a:t>
            </a:r>
          </a:p>
          <a:p>
            <a:r>
              <a:rPr lang="en-US" sz="2000" dirty="0">
                <a:solidFill>
                  <a:schemeClr val="bg1"/>
                </a:solidFill>
              </a:rPr>
              <a:t>Midtown Buzz &amp; CODA</a:t>
            </a:r>
          </a:p>
        </p:txBody>
      </p:sp>
      <p:pic>
        <p:nvPicPr>
          <p:cNvPr id="8" name="Content Placeholder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73019" y="1248902"/>
            <a:ext cx="3970153" cy="2647596"/>
          </a:xfrm>
          <a:prstGeom prst="rect">
            <a:avLst/>
          </a:prstGeom>
        </p:spPr>
      </p:pic>
    </p:spTree>
    <p:extLst>
      <p:ext uri="{BB962C8B-B14F-4D97-AF65-F5344CB8AC3E}">
        <p14:creationId xmlns:p14="http://schemas.microsoft.com/office/powerpoint/2010/main" val="990460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174574" y="1248901"/>
            <a:ext cx="4256110" cy="2722598"/>
          </a:xfrm>
        </p:spPr>
        <p:txBody>
          <a:bodyPr>
            <a:normAutofit/>
          </a:bodyPr>
          <a:lstStyle/>
          <a:p>
            <a:pPr>
              <a:lnSpc>
                <a:spcPct val="100000"/>
              </a:lnSpc>
            </a:pPr>
            <a:r>
              <a:rPr lang="en-US" sz="2000" dirty="0"/>
              <a:t>Analytics for healthcare, diagnosis, delivery and efficiency</a:t>
            </a:r>
          </a:p>
          <a:p>
            <a:pPr>
              <a:lnSpc>
                <a:spcPct val="100000"/>
              </a:lnSpc>
            </a:pPr>
            <a:r>
              <a:rPr lang="en-US" sz="2000" dirty="0"/>
              <a:t>Enterprise simulation and transformation</a:t>
            </a:r>
          </a:p>
          <a:p>
            <a:pPr>
              <a:lnSpc>
                <a:spcPct val="100000"/>
              </a:lnSpc>
            </a:pPr>
            <a:r>
              <a:rPr lang="en-US" sz="2000" dirty="0" err="1"/>
              <a:t>IoT</a:t>
            </a:r>
            <a:r>
              <a:rPr lang="en-US" sz="2000" dirty="0"/>
              <a:t> / Software defined networking</a:t>
            </a:r>
            <a:endParaRPr lang="is-IS" sz="2000" dirty="0"/>
          </a:p>
          <a:p>
            <a:pPr>
              <a:lnSpc>
                <a:spcPct val="100000"/>
              </a:lnSpc>
            </a:pPr>
            <a:r>
              <a:rPr lang="is-IS" sz="2000" dirty="0"/>
              <a:t>Social computing analytics</a:t>
            </a:r>
          </a:p>
          <a:p>
            <a:pPr>
              <a:lnSpc>
                <a:spcPct val="100000"/>
              </a:lnSpc>
            </a:pPr>
            <a:r>
              <a:rPr lang="is-IS" sz="2000" dirty="0"/>
              <a:t>Visual analytics</a:t>
            </a:r>
            <a:endParaRPr lang="en-US" sz="2000" dirty="0"/>
          </a:p>
          <a:p>
            <a:pPr>
              <a:lnSpc>
                <a:spcPct val="100000"/>
              </a:lnSpc>
            </a:pPr>
            <a:endParaRPr lang="en-US" dirty="0"/>
          </a:p>
        </p:txBody>
      </p:sp>
      <p:sp>
        <p:nvSpPr>
          <p:cNvPr id="7" name="Title 1"/>
          <p:cNvSpPr>
            <a:spLocks noGrp="1"/>
          </p:cNvSpPr>
          <p:nvPr>
            <p:ph type="title"/>
          </p:nvPr>
        </p:nvSpPr>
        <p:spPr>
          <a:xfrm>
            <a:off x="174574" y="182251"/>
            <a:ext cx="3673149" cy="939972"/>
          </a:xfrm>
        </p:spPr>
        <p:txBody>
          <a:bodyPr>
            <a:normAutofit/>
          </a:bodyPr>
          <a:lstStyle/>
          <a:p>
            <a:r>
              <a:rPr lang="en-US" sz="2400" dirty="0">
                <a:solidFill>
                  <a:srgbClr val="7ACCC8"/>
                </a:solidFill>
              </a:rPr>
              <a:t>Platforms and Services for </a:t>
            </a:r>
            <a:br>
              <a:rPr lang="en-US" sz="2400" dirty="0">
                <a:solidFill>
                  <a:srgbClr val="7ACCC8"/>
                </a:solidFill>
              </a:rPr>
            </a:br>
            <a:r>
              <a:rPr lang="en-US" sz="2400" dirty="0">
                <a:solidFill>
                  <a:srgbClr val="7ACCC8"/>
                </a:solidFill>
              </a:rPr>
              <a:t>Socio-Technical Systems</a:t>
            </a:r>
          </a:p>
        </p:txBody>
      </p:sp>
      <p:sp>
        <p:nvSpPr>
          <p:cNvPr id="9" name="Rectangle 8"/>
          <p:cNvSpPr/>
          <p:nvPr/>
        </p:nvSpPr>
        <p:spPr>
          <a:xfrm>
            <a:off x="174574" y="4038872"/>
            <a:ext cx="8613140" cy="2425302"/>
          </a:xfrm>
          <a:prstGeom prst="rect">
            <a:avLst/>
          </a:prstGeom>
          <a:solidFill>
            <a:srgbClr val="7ACC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6731" y="224543"/>
            <a:ext cx="741995" cy="816194"/>
          </a:xfrm>
          <a:prstGeom prst="rect">
            <a:avLst/>
          </a:prstGeom>
        </p:spPr>
      </p:pic>
      <p:sp>
        <p:nvSpPr>
          <p:cNvPr id="8" name="Text Placeholder 2"/>
          <p:cNvSpPr txBox="1">
            <a:spLocks/>
          </p:cNvSpPr>
          <p:nvPr/>
        </p:nvSpPr>
        <p:spPr>
          <a:xfrm>
            <a:off x="215214" y="4139655"/>
            <a:ext cx="8613140" cy="2330349"/>
          </a:xfrm>
          <a:prstGeom prst="rect">
            <a:avLst/>
          </a:prstGeom>
          <a:ln w="28575">
            <a:noFill/>
          </a:ln>
        </p:spPr>
        <p:txBody>
          <a:bodyPr vert="horz" lIns="91440" tIns="45720" rIns="91440" bIns="45720" numCol="2" rtlCol="0">
            <a:normAutofit/>
          </a:bodyPr>
          <a:lstStyle>
            <a:lvl1pPr marL="0" indent="0" algn="l" defTabSz="685800" rtl="0" eaLnBrk="1" latinLnBrk="0" hangingPunct="1">
              <a:lnSpc>
                <a:spcPct val="90000"/>
              </a:lnSpc>
              <a:spcBef>
                <a:spcPts val="750"/>
              </a:spcBef>
              <a:buFont typeface="Arial" panose="020B0604020202020204" pitchFamily="34" charset="0"/>
              <a:buNone/>
              <a:defRPr sz="2200" kern="1200">
                <a:solidFill>
                  <a:schemeClr val="tx1">
                    <a:lumMod val="75000"/>
                    <a:lumOff val="25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dirty="0" err="1">
                <a:solidFill>
                  <a:schemeClr val="bg1"/>
                </a:solidFill>
              </a:rPr>
              <a:t>Tennenbaum</a:t>
            </a:r>
            <a:r>
              <a:rPr lang="en-US" sz="2000" dirty="0">
                <a:solidFill>
                  <a:schemeClr val="bg1"/>
                </a:solidFill>
              </a:rPr>
              <a:t> Institute</a:t>
            </a:r>
          </a:p>
          <a:p>
            <a:r>
              <a:rPr lang="en-US" sz="2000" dirty="0">
                <a:solidFill>
                  <a:schemeClr val="bg1"/>
                </a:solidFill>
              </a:rPr>
              <a:t>CDAIT </a:t>
            </a:r>
          </a:p>
          <a:p>
            <a:r>
              <a:rPr lang="en-US" sz="2000" dirty="0">
                <a:solidFill>
                  <a:schemeClr val="bg1"/>
                </a:solidFill>
              </a:rPr>
              <a:t>Healthcare Analytics</a:t>
            </a:r>
          </a:p>
          <a:p>
            <a:r>
              <a:rPr lang="en-US" sz="2000" dirty="0">
                <a:solidFill>
                  <a:schemeClr val="bg1"/>
                </a:solidFill>
              </a:rPr>
              <a:t>CHHS</a:t>
            </a:r>
          </a:p>
          <a:p>
            <a:r>
              <a:rPr lang="en-US" sz="2000" dirty="0">
                <a:solidFill>
                  <a:schemeClr val="bg1"/>
                </a:solidFill>
              </a:rPr>
              <a:t>GENI / SDX Sox / Atlantic Wave</a:t>
            </a:r>
          </a:p>
          <a:p>
            <a:endParaRPr lang="en-US" sz="2000" dirty="0">
              <a:solidFill>
                <a:schemeClr val="bg1"/>
              </a:solidFill>
            </a:endParaRPr>
          </a:p>
          <a:p>
            <a:r>
              <a:rPr lang="en-US" sz="2000" dirty="0" err="1">
                <a:solidFill>
                  <a:schemeClr val="bg1"/>
                </a:solidFill>
              </a:rPr>
              <a:t>dot.net</a:t>
            </a:r>
            <a:endParaRPr lang="en-US" sz="2000" dirty="0">
              <a:solidFill>
                <a:schemeClr val="bg1"/>
              </a:solidFill>
            </a:endParaRPr>
          </a:p>
          <a:p>
            <a:r>
              <a:rPr lang="en-US" sz="2000" dirty="0">
                <a:solidFill>
                  <a:schemeClr val="bg1"/>
                </a:solidFill>
              </a:rPr>
              <a:t>GT Journey / Midtown Buzz</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8271" y="914400"/>
            <a:ext cx="3799443" cy="2882511"/>
          </a:xfrm>
          <a:prstGeom prst="rect">
            <a:avLst/>
          </a:prstGeom>
        </p:spPr>
      </p:pic>
    </p:spTree>
    <p:extLst>
      <p:ext uri="{BB962C8B-B14F-4D97-AF65-F5344CB8AC3E}">
        <p14:creationId xmlns:p14="http://schemas.microsoft.com/office/powerpoint/2010/main" val="29765685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p:cNvSpPr>
            <a:spLocks noGrp="1"/>
          </p:cNvSpPr>
          <p:nvPr>
            <p:ph sz="half" idx="2"/>
          </p:nvPr>
        </p:nvSpPr>
        <p:spPr>
          <a:xfrm>
            <a:off x="174574" y="1248902"/>
            <a:ext cx="4256110" cy="2644693"/>
          </a:xfrm>
        </p:spPr>
        <p:txBody>
          <a:bodyPr>
            <a:normAutofit/>
          </a:bodyPr>
          <a:lstStyle/>
          <a:p>
            <a:r>
              <a:rPr lang="en-US" sz="2000" dirty="0"/>
              <a:t>Augmenting human capabilities</a:t>
            </a:r>
          </a:p>
          <a:p>
            <a:r>
              <a:rPr lang="en-US" sz="2000" dirty="0"/>
              <a:t>Mixed and augmented reality</a:t>
            </a:r>
          </a:p>
          <a:p>
            <a:r>
              <a:rPr lang="en-US" sz="2000" dirty="0"/>
              <a:t>Visual analytics</a:t>
            </a:r>
          </a:p>
          <a:p>
            <a:r>
              <a:rPr lang="en-US" sz="2000" dirty="0"/>
              <a:t>Human – Animal interaction</a:t>
            </a:r>
          </a:p>
          <a:p>
            <a:r>
              <a:rPr lang="en-US" sz="2000" dirty="0"/>
              <a:t>Arts and technology</a:t>
            </a:r>
          </a:p>
          <a:p>
            <a:r>
              <a:rPr lang="en-US" sz="2000" dirty="0"/>
              <a:t>Universal </a:t>
            </a:r>
            <a:r>
              <a:rPr lang="en-US" sz="2000" dirty="0" smtClean="0"/>
              <a:t>design &amp; Assistive Technology</a:t>
            </a:r>
            <a:endParaRPr lang="en-US" sz="2000" dirty="0"/>
          </a:p>
          <a:p>
            <a:endParaRPr lang="en-US" dirty="0"/>
          </a:p>
          <a:p>
            <a:endParaRPr lang="en-US" sz="2000" dirty="0"/>
          </a:p>
          <a:p>
            <a:endParaRPr lang="en-US" dirty="0"/>
          </a:p>
        </p:txBody>
      </p:sp>
      <p:sp>
        <p:nvSpPr>
          <p:cNvPr id="8" name="Rectangle 7"/>
          <p:cNvSpPr/>
          <p:nvPr/>
        </p:nvSpPr>
        <p:spPr>
          <a:xfrm>
            <a:off x="174574" y="4038872"/>
            <a:ext cx="8613140" cy="2425302"/>
          </a:xfrm>
          <a:prstGeom prst="rect">
            <a:avLst/>
          </a:prstGeom>
          <a:solidFill>
            <a:srgbClr val="003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174574" y="182251"/>
            <a:ext cx="6586797" cy="939972"/>
          </a:xfrm>
        </p:spPr>
        <p:txBody>
          <a:bodyPr>
            <a:normAutofit/>
          </a:bodyPr>
          <a:lstStyle/>
          <a:p>
            <a:r>
              <a:rPr lang="en-US" sz="2400" dirty="0">
                <a:solidFill>
                  <a:srgbClr val="003471"/>
                </a:solidFill>
              </a:rPr>
              <a:t>Shaping the Human Technology Frontier</a:t>
            </a:r>
          </a:p>
        </p:txBody>
      </p:sp>
      <p:pic>
        <p:nvPicPr>
          <p:cNvPr id="10" name="Content Placeholder 4"/>
          <p:cNvPicPr>
            <a:picLocks noGrp="1" noChangeAspect="1"/>
          </p:cNvPicPr>
          <p:nvPr>
            <p:ph sz="half" idx="11"/>
          </p:nvPr>
        </p:nvPicPr>
        <p:blipFill>
          <a:blip r:embed="rId3" cstate="print">
            <a:extLst>
              <a:ext uri="{28A0092B-C50C-407E-A947-70E740481C1C}">
                <a14:useLocalDpi xmlns:a14="http://schemas.microsoft.com/office/drawing/2010/main" val="0"/>
              </a:ext>
            </a:extLst>
          </a:blip>
          <a:stretch>
            <a:fillRect/>
          </a:stretch>
        </p:blipFill>
        <p:spPr>
          <a:xfrm>
            <a:off x="4776751" y="1251803"/>
            <a:ext cx="3962689" cy="2641793"/>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6355" y="224543"/>
            <a:ext cx="741994" cy="816194"/>
          </a:xfrm>
          <a:prstGeom prst="rect">
            <a:avLst/>
          </a:prstGeom>
        </p:spPr>
      </p:pic>
      <p:sp>
        <p:nvSpPr>
          <p:cNvPr id="6" name="Text Placeholder 2"/>
          <p:cNvSpPr txBox="1">
            <a:spLocks/>
          </p:cNvSpPr>
          <p:nvPr/>
        </p:nvSpPr>
        <p:spPr>
          <a:xfrm>
            <a:off x="296494" y="4133825"/>
            <a:ext cx="8613140" cy="2330349"/>
          </a:xfrm>
          <a:prstGeom prst="rect">
            <a:avLst/>
          </a:prstGeom>
          <a:ln w="28575">
            <a:noFill/>
          </a:ln>
        </p:spPr>
        <p:txBody>
          <a:bodyPr vert="horz" lIns="91440" tIns="45720" rIns="91440" bIns="45720" numCol="2" rtlCol="0">
            <a:normAutofit/>
          </a:bodyPr>
          <a:lstStyle>
            <a:lvl1pPr marL="0" indent="0" algn="l" defTabSz="685800" rtl="0" eaLnBrk="1" latinLnBrk="0" hangingPunct="1">
              <a:lnSpc>
                <a:spcPct val="90000"/>
              </a:lnSpc>
              <a:spcBef>
                <a:spcPts val="750"/>
              </a:spcBef>
              <a:buFont typeface="Arial" panose="020B0604020202020204" pitchFamily="34" charset="0"/>
              <a:buNone/>
              <a:defRPr sz="2200" kern="1200">
                <a:solidFill>
                  <a:schemeClr val="tx1">
                    <a:lumMod val="75000"/>
                    <a:lumOff val="25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900" dirty="0">
                <a:solidFill>
                  <a:schemeClr val="bg1"/>
                </a:solidFill>
              </a:rPr>
              <a:t>Wearable Computing Center</a:t>
            </a:r>
          </a:p>
          <a:p>
            <a:r>
              <a:rPr lang="en-US" sz="1900" dirty="0">
                <a:solidFill>
                  <a:schemeClr val="bg1"/>
                </a:solidFill>
              </a:rPr>
              <a:t>GVU Center</a:t>
            </a:r>
          </a:p>
          <a:p>
            <a:r>
              <a:rPr lang="en-US" sz="1900" dirty="0">
                <a:solidFill>
                  <a:schemeClr val="bg1"/>
                </a:solidFill>
              </a:rPr>
              <a:t>Wireless RERC</a:t>
            </a:r>
          </a:p>
          <a:p>
            <a:r>
              <a:rPr lang="en-US" sz="1900" dirty="0" err="1" smtClean="0">
                <a:solidFill>
                  <a:schemeClr val="bg1"/>
                </a:solidFill>
              </a:rPr>
              <a:t>TechSAge</a:t>
            </a:r>
            <a:r>
              <a:rPr lang="en-US" sz="1900" dirty="0" smtClean="0">
                <a:solidFill>
                  <a:schemeClr val="bg1"/>
                </a:solidFill>
              </a:rPr>
              <a:t> RERC</a:t>
            </a:r>
          </a:p>
          <a:p>
            <a:r>
              <a:rPr lang="en-US" sz="1900" dirty="0" smtClean="0">
                <a:solidFill>
                  <a:schemeClr val="bg1"/>
                </a:solidFill>
              </a:rPr>
              <a:t>CATEA</a:t>
            </a:r>
          </a:p>
          <a:p>
            <a:endParaRPr lang="en-US" sz="1900" dirty="0">
              <a:solidFill>
                <a:schemeClr val="bg1"/>
              </a:solidFill>
            </a:endParaRPr>
          </a:p>
          <a:p>
            <a:r>
              <a:rPr lang="en-US" sz="1900" dirty="0">
                <a:solidFill>
                  <a:schemeClr val="bg1"/>
                </a:solidFill>
              </a:rPr>
              <a:t>Argon</a:t>
            </a:r>
          </a:p>
          <a:p>
            <a:r>
              <a:rPr lang="en-US" sz="1900" dirty="0">
                <a:solidFill>
                  <a:schemeClr val="bg1"/>
                </a:solidFill>
              </a:rPr>
              <a:t>Magic </a:t>
            </a:r>
            <a:r>
              <a:rPr lang="en-US" sz="1900" dirty="0" smtClean="0">
                <a:solidFill>
                  <a:schemeClr val="bg1"/>
                </a:solidFill>
              </a:rPr>
              <a:t>Window</a:t>
            </a:r>
          </a:p>
          <a:p>
            <a:r>
              <a:rPr lang="en-US" sz="1900" dirty="0" smtClean="0">
                <a:solidFill>
                  <a:schemeClr val="bg1"/>
                </a:solidFill>
              </a:rPr>
              <a:t>DART</a:t>
            </a:r>
          </a:p>
          <a:p>
            <a:r>
              <a:rPr lang="en-US" sz="1900" dirty="0" err="1" smtClean="0">
                <a:solidFill>
                  <a:schemeClr val="bg1"/>
                </a:solidFill>
              </a:rPr>
              <a:t>Wearables</a:t>
            </a:r>
            <a:r>
              <a:rPr lang="en-US" sz="1900" dirty="0" smtClean="0">
                <a:solidFill>
                  <a:schemeClr val="bg1"/>
                </a:solidFill>
              </a:rPr>
              <a:t> “swatch book”</a:t>
            </a:r>
            <a:endParaRPr lang="en-US" sz="1900" dirty="0">
              <a:solidFill>
                <a:schemeClr val="bg1"/>
              </a:solidFill>
            </a:endParaRPr>
          </a:p>
        </p:txBody>
      </p:sp>
    </p:spTree>
    <p:extLst>
      <p:ext uri="{BB962C8B-B14F-4D97-AF65-F5344CB8AC3E}">
        <p14:creationId xmlns:p14="http://schemas.microsoft.com/office/powerpoint/2010/main" val="28424025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err="1"/>
              <a:t>IPaT</a:t>
            </a:r>
            <a:r>
              <a:rPr lang="en-US" sz="2400" dirty="0"/>
              <a:t> Research Priorities</a:t>
            </a:r>
            <a:endParaRPr lang="en-US" sz="2400" dirty="0">
              <a:solidFill>
                <a:schemeClr val="tx1"/>
              </a:solidFill>
            </a:endParaRPr>
          </a:p>
        </p:txBody>
      </p:sp>
      <p:sp>
        <p:nvSpPr>
          <p:cNvPr id="11" name="Text Placeholder 2"/>
          <p:cNvSpPr>
            <a:spLocks noGrp="1"/>
          </p:cNvSpPr>
          <p:nvPr>
            <p:ph sz="half" idx="2"/>
          </p:nvPr>
        </p:nvSpPr>
        <p:spPr>
          <a:xfrm>
            <a:off x="174574" y="1249363"/>
            <a:ext cx="4256087" cy="3105354"/>
          </a:xfrm>
        </p:spPr>
        <p:txBody>
          <a:bodyPr>
            <a:noAutofit/>
          </a:bodyPr>
          <a:lstStyle/>
          <a:p>
            <a:pPr>
              <a:lnSpc>
                <a:spcPct val="100000"/>
              </a:lnSpc>
            </a:pPr>
            <a:r>
              <a:rPr lang="en-US" sz="2400" dirty="0"/>
              <a:t>Life Long Health and Wellbeing</a:t>
            </a:r>
          </a:p>
          <a:p>
            <a:pPr>
              <a:lnSpc>
                <a:spcPct val="100000"/>
              </a:lnSpc>
            </a:pPr>
            <a:r>
              <a:rPr lang="en-US" sz="2400" dirty="0"/>
              <a:t>Smart Cities and Healthy </a:t>
            </a:r>
            <a:r>
              <a:rPr lang="en-US" sz="2400" dirty="0" smtClean="0"/>
              <a:t>Communities</a:t>
            </a:r>
          </a:p>
          <a:p>
            <a:pPr>
              <a:lnSpc>
                <a:spcPct val="100000"/>
              </a:lnSpc>
            </a:pPr>
            <a:endParaRPr lang="en-US" sz="2400" dirty="0"/>
          </a:p>
          <a:p>
            <a:pPr>
              <a:lnSpc>
                <a:spcPct val="100000"/>
              </a:lnSpc>
            </a:pPr>
            <a:r>
              <a:rPr lang="en-US" sz="2400" dirty="0"/>
              <a:t>Platforms and Services for Socio-Technical Systems</a:t>
            </a:r>
          </a:p>
          <a:p>
            <a:pPr>
              <a:lnSpc>
                <a:spcPct val="100000"/>
              </a:lnSpc>
            </a:pPr>
            <a:r>
              <a:rPr lang="en-US" sz="2400" dirty="0"/>
              <a:t>Shaping the Human Technology Frontier</a:t>
            </a:r>
          </a:p>
        </p:txBody>
      </p:sp>
      <p:pic>
        <p:nvPicPr>
          <p:cNvPr id="9" name="Picture 10" descr="learning2.jpg"/>
          <p:cNvPicPr>
            <a:picLocks noChangeAspect="1"/>
          </p:cNvPicPr>
          <p:nvPr/>
        </p:nvPicPr>
        <p:blipFill>
          <a:blip r:embed="rId3"/>
          <a:stretch>
            <a:fillRect/>
          </a:stretch>
        </p:blipFill>
        <p:spPr>
          <a:xfrm>
            <a:off x="6635578" y="2966854"/>
            <a:ext cx="2356363" cy="1580437"/>
          </a:xfrm>
          <a:prstGeom prst="rect">
            <a:avLst/>
          </a:prstGeom>
        </p:spPr>
      </p:pic>
      <p:pic>
        <p:nvPicPr>
          <p:cNvPr id="10" name="Picture 9"/>
          <p:cNvPicPr/>
          <p:nvPr/>
        </p:nvPicPr>
        <p:blipFill rotWithShape="1">
          <a:blip r:embed="rId4" cstate="screen">
            <a:extLst>
              <a:ext uri="{28A0092B-C50C-407E-A947-70E740481C1C}">
                <a14:useLocalDpi xmlns:a14="http://schemas.microsoft.com/office/drawing/2010/main"/>
              </a:ext>
            </a:extLst>
          </a:blip>
          <a:srcRect/>
          <a:stretch/>
        </p:blipFill>
        <p:spPr>
          <a:xfrm>
            <a:off x="4550603" y="2673559"/>
            <a:ext cx="2330444" cy="1915091"/>
          </a:xfrm>
          <a:prstGeom prst="rect">
            <a:avLst/>
          </a:prstGeom>
        </p:spPr>
      </p:pic>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50306" y="1396776"/>
            <a:ext cx="2399863" cy="1573351"/>
          </a:xfrm>
          <a:prstGeom prst="rect">
            <a:avLst/>
          </a:prstGeom>
        </p:spPr>
      </p:pic>
      <p:pic>
        <p:nvPicPr>
          <p:cNvPr id="13" name="Picture 8" descr="google_glass_graphic2.jpg"/>
          <p:cNvPicPr>
            <a:picLocks noChangeAspect="1"/>
          </p:cNvPicPr>
          <p:nvPr/>
        </p:nvPicPr>
        <p:blipFill>
          <a:blip r:embed="rId6"/>
          <a:stretch>
            <a:fillRect/>
          </a:stretch>
        </p:blipFill>
        <p:spPr>
          <a:xfrm>
            <a:off x="6884035" y="1386950"/>
            <a:ext cx="2110734" cy="1583177"/>
          </a:xfrm>
          <a:prstGeom prst="rect">
            <a:avLst/>
          </a:prstGeom>
        </p:spPr>
      </p:pic>
      <p:pic>
        <p:nvPicPr>
          <p:cNvPr id="14" name="Picture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83876" y="4538639"/>
            <a:ext cx="2108064" cy="1508435"/>
          </a:xfrm>
          <a:prstGeom prst="rect">
            <a:avLst/>
          </a:prstGeom>
        </p:spPr>
      </p:pic>
      <p:pic>
        <p:nvPicPr>
          <p:cNvPr id="15" name="Picture 2" descr="ttp://www.healthcaredesignmagazine.com/sites/healthcaredesignmagazine.com/files/imagecache/570x360/HDI2_"/>
          <p:cNvPicPr>
            <a:picLocks noChangeAspect="1" noChangeArrowheads="1"/>
          </p:cNvPicPr>
          <p:nvPr/>
        </p:nvPicPr>
        <p:blipFill rotWithShape="1">
          <a:blip r:embed="rId8">
            <a:extLst>
              <a:ext uri="{28A0092B-C50C-407E-A947-70E740481C1C}">
                <a14:useLocalDpi xmlns:a14="http://schemas.microsoft.com/office/drawing/2010/main" val="0"/>
              </a:ext>
            </a:extLst>
          </a:blip>
          <a:srcRect l="22595"/>
          <a:stretch/>
        </p:blipFill>
        <p:spPr bwMode="auto">
          <a:xfrm>
            <a:off x="4547285" y="4337222"/>
            <a:ext cx="2347533" cy="1707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4856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Thursday Think Tanks</a:t>
            </a:r>
            <a:endParaRPr lang="en-US" dirty="0">
              <a:solidFill>
                <a:schemeClr val="tx1"/>
              </a:solidFill>
            </a:endParaRPr>
          </a:p>
        </p:txBody>
      </p:sp>
      <p:sp>
        <p:nvSpPr>
          <p:cNvPr id="3" name="Content Placeholder 2"/>
          <p:cNvSpPr>
            <a:spLocks noGrp="1"/>
          </p:cNvSpPr>
          <p:nvPr>
            <p:ph idx="1"/>
          </p:nvPr>
        </p:nvSpPr>
        <p:spPr>
          <a:xfrm>
            <a:off x="174573" y="1318548"/>
            <a:ext cx="4389189" cy="5123815"/>
          </a:xfrm>
        </p:spPr>
        <p:txBody>
          <a:bodyPr vert="horz" lIns="91440" tIns="45720" rIns="91440" bIns="45720" rtlCol="0" anchor="t">
            <a:normAutofit/>
          </a:bodyPr>
          <a:lstStyle/>
          <a:p>
            <a:pPr lvl="0" defTabSz="456432">
              <a:lnSpc>
                <a:spcPct val="100000"/>
              </a:lnSpc>
              <a:spcBef>
                <a:spcPct val="20000"/>
              </a:spcBef>
            </a:pPr>
            <a:r>
              <a:rPr lang="en-US" dirty="0">
                <a:solidFill>
                  <a:prstClr val="black"/>
                </a:solidFill>
              </a:rPr>
              <a:t>The TTT</a:t>
            </a:r>
            <a:r>
              <a:rPr lang="en-US" b="1" dirty="0">
                <a:solidFill>
                  <a:prstClr val="black"/>
                </a:solidFill>
              </a:rPr>
              <a:t> </a:t>
            </a:r>
            <a:r>
              <a:rPr lang="en-US" dirty="0">
                <a:solidFill>
                  <a:prstClr val="black"/>
                </a:solidFill>
              </a:rPr>
              <a:t>is a weekly gathering </a:t>
            </a:r>
            <a:br>
              <a:rPr lang="en-US" dirty="0">
                <a:solidFill>
                  <a:prstClr val="black"/>
                </a:solidFill>
              </a:rPr>
            </a:br>
            <a:r>
              <a:rPr lang="en-US" dirty="0">
                <a:solidFill>
                  <a:prstClr val="black"/>
                </a:solidFill>
              </a:rPr>
              <a:t>of the </a:t>
            </a:r>
            <a:r>
              <a:rPr lang="en-US" dirty="0" err="1">
                <a:solidFill>
                  <a:prstClr val="black"/>
                </a:solidFill>
              </a:rPr>
              <a:t>IPaT</a:t>
            </a:r>
            <a:r>
              <a:rPr lang="en-US" dirty="0">
                <a:solidFill>
                  <a:prstClr val="black"/>
                </a:solidFill>
              </a:rPr>
              <a:t> community to brainstorm about research, </a:t>
            </a:r>
            <a:br>
              <a:rPr lang="en-US" dirty="0">
                <a:solidFill>
                  <a:prstClr val="black"/>
                </a:solidFill>
              </a:rPr>
            </a:br>
            <a:r>
              <a:rPr lang="en-US" dirty="0">
                <a:solidFill>
                  <a:prstClr val="black"/>
                </a:solidFill>
              </a:rPr>
              <a:t>stay informed about the work that everyone is doing, and</a:t>
            </a:r>
            <a:br>
              <a:rPr lang="en-US" dirty="0">
                <a:solidFill>
                  <a:prstClr val="black"/>
                </a:solidFill>
              </a:rPr>
            </a:br>
            <a:r>
              <a:rPr lang="en-US" dirty="0">
                <a:solidFill>
                  <a:prstClr val="black"/>
                </a:solidFill>
              </a:rPr>
              <a:t>help define </a:t>
            </a:r>
            <a:r>
              <a:rPr lang="en-US" dirty="0" err="1">
                <a:solidFill>
                  <a:prstClr val="black"/>
                </a:solidFill>
              </a:rPr>
              <a:t>IPaT</a:t>
            </a:r>
            <a:r>
              <a:rPr lang="en-US" dirty="0">
                <a:solidFill>
                  <a:prstClr val="black"/>
                </a:solidFill>
              </a:rPr>
              <a:t> strategy. </a:t>
            </a:r>
          </a:p>
          <a:p>
            <a:pPr lvl="0" defTabSz="456432">
              <a:lnSpc>
                <a:spcPct val="100000"/>
              </a:lnSpc>
              <a:spcBef>
                <a:spcPct val="20000"/>
              </a:spcBef>
            </a:pPr>
            <a:endParaRPr lang="en-US" dirty="0">
              <a:solidFill>
                <a:prstClr val="black"/>
              </a:solidFill>
            </a:endParaRPr>
          </a:p>
          <a:p>
            <a:pPr lvl="0" defTabSz="456432">
              <a:lnSpc>
                <a:spcPct val="100000"/>
              </a:lnSpc>
              <a:spcBef>
                <a:spcPct val="20000"/>
              </a:spcBef>
            </a:pPr>
            <a:r>
              <a:rPr lang="en-US" dirty="0">
                <a:solidFill>
                  <a:prstClr val="black"/>
                </a:solidFill>
              </a:rPr>
              <a:t>Come interact with new and old colleagues and engage on topics of shared interest.</a:t>
            </a:r>
          </a:p>
          <a:p>
            <a:r>
              <a:rPr lang="en-US" b="1" dirty="0">
                <a:solidFill>
                  <a:schemeClr val="tx1"/>
                </a:solidFill>
                <a:latin typeface="Calibri" charset="0"/>
              </a:rPr>
              <a:t/>
            </a:r>
            <a:br>
              <a:rPr lang="en-US" b="1" dirty="0">
                <a:solidFill>
                  <a:schemeClr val="tx1"/>
                </a:solidFill>
                <a:latin typeface="Calibri" charset="0"/>
              </a:rPr>
            </a:br>
            <a:endParaRPr lang="en-US" b="1" dirty="0">
              <a:solidFill>
                <a:schemeClr val="tx1"/>
              </a:solidFill>
              <a:latin typeface="Calibri" charset="0"/>
            </a:endParaRPr>
          </a:p>
          <a:p>
            <a:endParaRPr lang="en-US" dirty="0">
              <a:solidFill>
                <a:schemeClr val="tx1"/>
              </a:solidFill>
            </a:endParaRPr>
          </a:p>
        </p:txBody>
      </p:sp>
      <p:pic>
        <p:nvPicPr>
          <p:cNvPr id="4" name="Picture 3"/>
          <p:cNvPicPr>
            <a:picLocks noChangeAspect="1"/>
          </p:cNvPicPr>
          <p:nvPr/>
        </p:nvPicPr>
        <p:blipFill>
          <a:blip r:embed="rId3"/>
          <a:stretch>
            <a:fillRect/>
          </a:stretch>
        </p:blipFill>
        <p:spPr>
          <a:xfrm>
            <a:off x="4881549" y="1318548"/>
            <a:ext cx="3759643" cy="3993085"/>
          </a:xfrm>
          <a:prstGeom prst="rect">
            <a:avLst/>
          </a:prstGeom>
        </p:spPr>
      </p:pic>
    </p:spTree>
    <p:extLst>
      <p:ext uri="{BB962C8B-B14F-4D97-AF65-F5344CB8AC3E}">
        <p14:creationId xmlns:p14="http://schemas.microsoft.com/office/powerpoint/2010/main" val="405938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600" dirty="0"/>
              <a:t>IRI 1.0</a:t>
            </a:r>
            <a:endParaRPr lang="en-US" sz="2600" dirty="0">
              <a:solidFill>
                <a:schemeClr val="tx1"/>
              </a:solidFill>
            </a:endParaRPr>
          </a:p>
        </p:txBody>
      </p:sp>
      <p:sp>
        <p:nvSpPr>
          <p:cNvPr id="4" name="Content Placeholder 3"/>
          <p:cNvSpPr>
            <a:spLocks noGrp="1"/>
          </p:cNvSpPr>
          <p:nvPr>
            <p:ph idx="1"/>
          </p:nvPr>
        </p:nvSpPr>
        <p:spPr>
          <a:xfrm>
            <a:off x="184734" y="1281283"/>
            <a:ext cx="8552865" cy="5123815"/>
          </a:xfrm>
        </p:spPr>
        <p:txBody>
          <a:bodyPr/>
          <a:lstStyle/>
          <a:p>
            <a:pPr fontAlgn="base"/>
            <a:r>
              <a:rPr lang="en-US" dirty="0"/>
              <a:t>IRIs created to:​</a:t>
            </a:r>
          </a:p>
          <a:p>
            <a:pPr fontAlgn="base"/>
            <a:r>
              <a:rPr lang="en-US" dirty="0"/>
              <a:t>​</a:t>
            </a:r>
          </a:p>
          <a:p>
            <a:pPr marL="342900" indent="-342900" fontAlgn="base">
              <a:buFont typeface="Arial" panose="020B0604020202020204" pitchFamily="34" charset="0"/>
              <a:buChar char="•"/>
            </a:pPr>
            <a:r>
              <a:rPr lang="en-US" dirty="0"/>
              <a:t>Present a cohesive </a:t>
            </a:r>
            <a:r>
              <a:rPr lang="en-US" u="sng" dirty="0"/>
              <a:t>externally facing message about core/priority GT research areas</a:t>
            </a:r>
            <a:r>
              <a:rPr lang="en-US" dirty="0"/>
              <a:t>, and deliver a </a:t>
            </a:r>
            <a:r>
              <a:rPr lang="en-US" u="sng" dirty="0"/>
              <a:t>simplified point of entry </a:t>
            </a:r>
            <a:r>
              <a:rPr lang="en-US" dirty="0"/>
              <a:t>for outside organizations (companies, foundations, etc.)​</a:t>
            </a:r>
          </a:p>
          <a:p>
            <a:pPr fontAlgn="base"/>
            <a:r>
              <a:rPr lang="en-US" dirty="0"/>
              <a:t>​</a:t>
            </a:r>
          </a:p>
          <a:p>
            <a:pPr marL="342900" indent="-342900" fontAlgn="base">
              <a:buFont typeface="Arial" panose="020B0604020202020204" pitchFamily="34" charset="0"/>
              <a:buChar char="•"/>
            </a:pPr>
            <a:r>
              <a:rPr lang="en-US" dirty="0"/>
              <a:t>Build and </a:t>
            </a:r>
            <a:r>
              <a:rPr lang="en-US" u="sng" dirty="0"/>
              <a:t>manage external research relationships </a:t>
            </a:r>
            <a:r>
              <a:rPr lang="en-US" dirty="0"/>
              <a:t>in interdisciplinary areas​</a:t>
            </a:r>
          </a:p>
          <a:p>
            <a:pPr fontAlgn="base"/>
            <a:r>
              <a:rPr lang="en-US" dirty="0"/>
              <a:t>​</a:t>
            </a:r>
          </a:p>
          <a:p>
            <a:pPr marL="342900" indent="-342900" fontAlgn="base">
              <a:buFont typeface="Arial" panose="020B0604020202020204" pitchFamily="34" charset="0"/>
              <a:buChar char="•"/>
            </a:pPr>
            <a:r>
              <a:rPr lang="en-US" dirty="0"/>
              <a:t>Build and </a:t>
            </a:r>
            <a:r>
              <a:rPr lang="en-US" u="sng" dirty="0"/>
              <a:t>coordinate, internally, interdisciplinary research</a:t>
            </a:r>
            <a:r>
              <a:rPr lang="en-US" dirty="0"/>
              <a:t> in a targeted research area</a:t>
            </a:r>
          </a:p>
        </p:txBody>
      </p:sp>
    </p:spTree>
    <p:extLst>
      <p:ext uri="{BB962C8B-B14F-4D97-AF65-F5344CB8AC3E}">
        <p14:creationId xmlns:p14="http://schemas.microsoft.com/office/powerpoint/2010/main" val="17662520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Thursday Think Tank Schedule     (Thurs, 3:30-5pm)</a:t>
            </a:r>
            <a:endParaRPr lang="en-US" dirty="0">
              <a:solidFill>
                <a:schemeClr val="tx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895976999"/>
              </p:ext>
            </p:extLst>
          </p:nvPr>
        </p:nvGraphicFramePr>
        <p:xfrm>
          <a:off x="791267" y="1594295"/>
          <a:ext cx="7352816" cy="2262725"/>
        </p:xfrm>
        <a:graphic>
          <a:graphicData uri="http://schemas.openxmlformats.org/drawingml/2006/table">
            <a:tbl>
              <a:tblPr firstRow="1" bandRow="1">
                <a:tableStyleId>{EB9631B5-78F2-41C9-869B-9F39066F8104}</a:tableStyleId>
              </a:tblPr>
              <a:tblGrid>
                <a:gridCol w="6020038">
                  <a:extLst>
                    <a:ext uri="{9D8B030D-6E8A-4147-A177-3AD203B41FA5}">
                      <a16:colId xmlns:a16="http://schemas.microsoft.com/office/drawing/2014/main" xmlns="" val="20000"/>
                    </a:ext>
                  </a:extLst>
                </a:gridCol>
                <a:gridCol w="1332778">
                  <a:extLst>
                    <a:ext uri="{9D8B030D-6E8A-4147-A177-3AD203B41FA5}">
                      <a16:colId xmlns:a16="http://schemas.microsoft.com/office/drawing/2014/main" xmlns="" val="20001"/>
                    </a:ext>
                  </a:extLst>
                </a:gridCol>
              </a:tblGrid>
              <a:tr h="452545">
                <a:tc>
                  <a:txBody>
                    <a:bodyPr/>
                    <a:lstStyle/>
                    <a:p>
                      <a:r>
                        <a:rPr lang="en-US" sz="1800" dirty="0"/>
                        <a:t>Topic</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sz="1800" dirty="0"/>
                        <a:t>Date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10000"/>
                  </a:ext>
                </a:extLst>
              </a:tr>
              <a:tr h="452545">
                <a:tc>
                  <a:txBody>
                    <a:bodyPr/>
                    <a:lstStyle/>
                    <a:p>
                      <a:r>
                        <a:rPr lang="en-US" sz="1800" kern="1200" dirty="0"/>
                        <a:t>Smart Cities and Healthy Communities</a:t>
                      </a:r>
                      <a:endParaRPr lang="en-US" sz="1800" dirty="0"/>
                    </a:p>
                  </a:txBody>
                  <a:tcPr>
                    <a:lnL w="12700" cap="flat" cmpd="sng" algn="ctr">
                      <a:solidFill>
                        <a:schemeClr val="tx1"/>
                      </a:solidFill>
                      <a:prstDash val="solid"/>
                      <a:round/>
                      <a:headEnd type="none" w="med" len="med"/>
                      <a:tailEnd type="none" w="med" len="med"/>
                    </a:lnL>
                  </a:tcPr>
                </a:tc>
                <a:tc>
                  <a:txBody>
                    <a:bodyPr/>
                    <a:lstStyle/>
                    <a:p>
                      <a:r>
                        <a:rPr lang="en-US" sz="1800" dirty="0"/>
                        <a:t>Sept 8</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1"/>
                  </a:ext>
                </a:extLst>
              </a:tr>
              <a:tr h="452545">
                <a:tc>
                  <a:txBody>
                    <a:bodyPr/>
                    <a:lstStyle/>
                    <a:p>
                      <a:r>
                        <a:rPr lang="en-US" sz="1800" kern="1200" dirty="0"/>
                        <a:t>Lifelong Health</a:t>
                      </a:r>
                      <a:r>
                        <a:rPr lang="en-US" sz="1800" kern="1200" baseline="0" dirty="0"/>
                        <a:t> and Wellbeing</a:t>
                      </a:r>
                      <a:endParaRPr lang="en-US" sz="1800" dirty="0"/>
                    </a:p>
                  </a:txBody>
                  <a:tcPr>
                    <a:lnL w="12700" cap="flat" cmpd="sng" algn="ctr">
                      <a:solidFill>
                        <a:schemeClr val="tx1"/>
                      </a:solidFill>
                      <a:prstDash val="solid"/>
                      <a:round/>
                      <a:headEnd type="none" w="med" len="med"/>
                      <a:tailEnd type="none" w="med" len="med"/>
                    </a:lnL>
                  </a:tcPr>
                </a:tc>
                <a:tc>
                  <a:txBody>
                    <a:bodyPr/>
                    <a:lstStyle/>
                    <a:p>
                      <a:r>
                        <a:rPr lang="en-US" sz="1800" dirty="0"/>
                        <a:t>Sept</a:t>
                      </a:r>
                      <a:r>
                        <a:rPr lang="en-US" sz="1800" baseline="0" dirty="0"/>
                        <a:t> 15</a:t>
                      </a:r>
                      <a:endParaRPr lang="en-US" sz="1800" dirty="0"/>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2"/>
                  </a:ext>
                </a:extLst>
              </a:tr>
              <a:tr h="452545">
                <a:tc>
                  <a:txBody>
                    <a:bodyPr/>
                    <a:lstStyle/>
                    <a:p>
                      <a:r>
                        <a:rPr lang="en-US" sz="1800" kern="1200" dirty="0"/>
                        <a:t>Shaping the New Human Frontier</a:t>
                      </a:r>
                      <a:endParaRPr lang="en-US" sz="1800" dirty="0"/>
                    </a:p>
                  </a:txBody>
                  <a:tcPr>
                    <a:lnL w="12700" cap="flat" cmpd="sng" algn="ctr">
                      <a:solidFill>
                        <a:schemeClr val="tx1"/>
                      </a:solidFill>
                      <a:prstDash val="solid"/>
                      <a:round/>
                      <a:headEnd type="none" w="med" len="med"/>
                      <a:tailEnd type="none" w="med" len="med"/>
                    </a:lnL>
                  </a:tcPr>
                </a:tc>
                <a:tc>
                  <a:txBody>
                    <a:bodyPr/>
                    <a:lstStyle/>
                    <a:p>
                      <a:r>
                        <a:rPr lang="en-US" sz="1800" dirty="0"/>
                        <a:t>Sept 22</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3"/>
                  </a:ext>
                </a:extLst>
              </a:tr>
              <a:tr h="452545">
                <a:tc>
                  <a:txBody>
                    <a:bodyPr/>
                    <a:lstStyle/>
                    <a:p>
                      <a:r>
                        <a:rPr lang="en-US" sz="1800" b="0" i="0" kern="1200" dirty="0">
                          <a:solidFill>
                            <a:schemeClr val="dk1"/>
                          </a:solidFill>
                          <a:effectLst/>
                          <a:latin typeface="+mn-lt"/>
                          <a:ea typeface="+mn-ea"/>
                          <a:cs typeface="+mn-cs"/>
                        </a:rPr>
                        <a:t>Platforms and Services for Socio-Technical Systems</a:t>
                      </a:r>
                      <a:endParaRPr lang="en-US" sz="1800"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US" sz="1800" dirty="0"/>
                        <a:t>Sept 29</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39611899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err="1"/>
              <a:t>IPaT</a:t>
            </a:r>
            <a:r>
              <a:rPr lang="en-US" sz="2400" dirty="0"/>
              <a:t> Strategic Partnerships </a:t>
            </a:r>
            <a:endParaRPr lang="en-US" sz="2400" dirty="0">
              <a:solidFill>
                <a:schemeClr val="tx1"/>
              </a:solidFill>
            </a:endParaRPr>
          </a:p>
        </p:txBody>
      </p:sp>
      <p:sp>
        <p:nvSpPr>
          <p:cNvPr id="3" name="Content Placeholder 2"/>
          <p:cNvSpPr>
            <a:spLocks noGrp="1"/>
          </p:cNvSpPr>
          <p:nvPr>
            <p:ph idx="1"/>
          </p:nvPr>
        </p:nvSpPr>
        <p:spPr>
          <a:xfrm>
            <a:off x="174574" y="1318548"/>
            <a:ext cx="4626026" cy="5123815"/>
          </a:xfrm>
        </p:spPr>
        <p:txBody>
          <a:bodyPr vert="horz" lIns="91440" tIns="45720" rIns="91440" bIns="45720" rtlCol="0" anchor="t">
            <a:noAutofit/>
          </a:bodyPr>
          <a:lstStyle/>
          <a:p>
            <a:pPr fontAlgn="base">
              <a:lnSpc>
                <a:spcPct val="100000"/>
              </a:lnSpc>
            </a:pPr>
            <a:r>
              <a:rPr lang="en-US" dirty="0">
                <a:solidFill>
                  <a:schemeClr val="tx1">
                    <a:lumMod val="85000"/>
                    <a:lumOff val="15000"/>
                  </a:schemeClr>
                </a:solidFill>
              </a:rPr>
              <a:t>Foster new initiatives and cross-campus collaborations​</a:t>
            </a:r>
          </a:p>
          <a:p>
            <a:pPr fontAlgn="base">
              <a:lnSpc>
                <a:spcPct val="100000"/>
              </a:lnSpc>
            </a:pPr>
            <a:r>
              <a:rPr lang="en-US" dirty="0">
                <a:solidFill>
                  <a:schemeClr val="tx1">
                    <a:lumMod val="85000"/>
                    <a:lumOff val="15000"/>
                  </a:schemeClr>
                </a:solidFill>
              </a:rPr>
              <a:t>Focus on IPAT research priorities​</a:t>
            </a:r>
          </a:p>
          <a:p>
            <a:pPr fontAlgn="base">
              <a:lnSpc>
                <a:spcPct val="100000"/>
              </a:lnSpc>
            </a:pPr>
            <a:r>
              <a:rPr lang="en-US" dirty="0">
                <a:solidFill>
                  <a:schemeClr val="tx1">
                    <a:lumMod val="85000"/>
                    <a:lumOff val="15000"/>
                  </a:schemeClr>
                </a:solidFill>
              </a:rPr>
              <a:t>Convene monthly faculty councils</a:t>
            </a:r>
          </a:p>
          <a:p>
            <a:pPr fontAlgn="base">
              <a:lnSpc>
                <a:spcPct val="100000"/>
              </a:lnSpc>
            </a:pPr>
            <a:endParaRPr lang="en-US" dirty="0">
              <a:solidFill>
                <a:schemeClr val="tx1">
                  <a:lumMod val="85000"/>
                  <a:lumOff val="15000"/>
                </a:schemeClr>
              </a:solidFill>
            </a:endParaRPr>
          </a:p>
          <a:p>
            <a:pPr fontAlgn="base"/>
            <a:r>
              <a:rPr lang="en-US" b="1" dirty="0">
                <a:solidFill>
                  <a:schemeClr val="tx1">
                    <a:lumMod val="85000"/>
                    <a:lumOff val="15000"/>
                  </a:schemeClr>
                </a:solidFill>
              </a:rPr>
              <a:t>Tuesdays &amp; Thursdays</a:t>
            </a:r>
          </a:p>
          <a:p>
            <a:pPr fontAlgn="base"/>
            <a:r>
              <a:rPr lang="en-US" dirty="0">
                <a:solidFill>
                  <a:schemeClr val="tx1">
                    <a:lumMod val="85000"/>
                    <a:lumOff val="15000"/>
                  </a:schemeClr>
                </a:solidFill>
              </a:rPr>
              <a:t>      Lunch, Learn, and Share</a:t>
            </a:r>
            <a:r>
              <a:rPr lang="en-US" i="1" dirty="0">
                <a:solidFill>
                  <a:schemeClr val="tx1"/>
                </a:solidFill>
                <a:latin typeface="Calibri" charset="0"/>
              </a:rPr>
              <a:t/>
            </a:r>
            <a:br>
              <a:rPr lang="en-US" i="1" dirty="0">
                <a:solidFill>
                  <a:schemeClr val="tx1"/>
                </a:solidFill>
                <a:latin typeface="Calibri" charset="0"/>
              </a:rPr>
            </a:br>
            <a:r>
              <a:rPr lang="en-US" i="1" dirty="0">
                <a:solidFill>
                  <a:schemeClr val="tx1"/>
                </a:solidFill>
                <a:latin typeface="Calibri" charset="0"/>
              </a:rPr>
              <a:t> </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99020" y="1318548"/>
            <a:ext cx="4101798" cy="1617281"/>
          </a:xfrm>
          <a:prstGeom prst="rect">
            <a:avLst/>
          </a:prstGeom>
        </p:spPr>
      </p:pic>
    </p:spTree>
    <p:extLst>
      <p:ext uri="{BB962C8B-B14F-4D97-AF65-F5344CB8AC3E}">
        <p14:creationId xmlns:p14="http://schemas.microsoft.com/office/powerpoint/2010/main" val="26204070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err="1"/>
              <a:t>IPaT</a:t>
            </a:r>
            <a:r>
              <a:rPr lang="en-US" sz="2400" dirty="0"/>
              <a:t> Strategic Partnerships</a:t>
            </a:r>
            <a:endParaRPr lang="en-US" sz="2400" dirty="0">
              <a:solidFill>
                <a:schemeClr val="tx1"/>
              </a:solidFill>
            </a:endParaRPr>
          </a:p>
        </p:txBody>
      </p:sp>
      <p:sp>
        <p:nvSpPr>
          <p:cNvPr id="3" name="Content Placeholder 2"/>
          <p:cNvSpPr>
            <a:spLocks noGrp="1"/>
          </p:cNvSpPr>
          <p:nvPr>
            <p:ph idx="1"/>
          </p:nvPr>
        </p:nvSpPr>
        <p:spPr>
          <a:xfrm>
            <a:off x="174574" y="1318548"/>
            <a:ext cx="8137404" cy="5123815"/>
          </a:xfrm>
        </p:spPr>
        <p:txBody>
          <a:bodyPr vert="horz" lIns="91440" tIns="45720" rIns="91440" bIns="45720" rtlCol="0" anchor="t">
            <a:normAutofit lnSpcReduction="10000"/>
          </a:bodyPr>
          <a:lstStyle/>
          <a:p>
            <a:pPr fontAlgn="base"/>
            <a:r>
              <a:rPr lang="en-US" b="1" dirty="0">
                <a:solidFill>
                  <a:schemeClr val="tx1">
                    <a:lumMod val="85000"/>
                    <a:lumOff val="15000"/>
                  </a:schemeClr>
                </a:solidFill>
              </a:rPr>
              <a:t>Health and Wellbeing</a:t>
            </a:r>
            <a:r>
              <a:rPr lang="en-US" dirty="0">
                <a:solidFill>
                  <a:schemeClr val="tx1">
                    <a:lumMod val="85000"/>
                    <a:lumOff val="15000"/>
                  </a:schemeClr>
                </a:solidFill>
              </a:rPr>
              <a:t>​</a:t>
            </a:r>
          </a:p>
          <a:p>
            <a:pPr fontAlgn="base"/>
            <a:r>
              <a:rPr lang="en-US" dirty="0">
                <a:solidFill>
                  <a:schemeClr val="tx1">
                    <a:lumMod val="85000"/>
                    <a:lumOff val="15000"/>
                  </a:schemeClr>
                </a:solidFill>
              </a:rPr>
              <a:t>              Pediatric: </a:t>
            </a:r>
            <a:r>
              <a:rPr lang="en-US" dirty="0" err="1" smtClean="0">
                <a:solidFill>
                  <a:schemeClr val="tx1">
                    <a:lumMod val="85000"/>
                    <a:lumOff val="15000"/>
                  </a:schemeClr>
                </a:solidFill>
              </a:rPr>
              <a:t>tbd</a:t>
            </a:r>
            <a:r>
              <a:rPr lang="en-US" dirty="0" smtClean="0">
                <a:solidFill>
                  <a:schemeClr val="tx1">
                    <a:lumMod val="85000"/>
                    <a:lumOff val="15000"/>
                  </a:schemeClr>
                </a:solidFill>
              </a:rPr>
              <a:t> &amp; </a:t>
            </a:r>
            <a:r>
              <a:rPr lang="en-US" dirty="0">
                <a:solidFill>
                  <a:schemeClr val="tx1">
                    <a:lumMod val="85000"/>
                    <a:lumOff val="15000"/>
                  </a:schemeClr>
                </a:solidFill>
              </a:rPr>
              <a:t>Sherry </a:t>
            </a:r>
            <a:r>
              <a:rPr lang="en-US" dirty="0" err="1">
                <a:solidFill>
                  <a:schemeClr val="tx1">
                    <a:lumMod val="85000"/>
                    <a:lumOff val="15000"/>
                  </a:schemeClr>
                </a:solidFill>
              </a:rPr>
              <a:t>Farrugia</a:t>
            </a:r>
            <a:r>
              <a:rPr lang="en-US" dirty="0">
                <a:solidFill>
                  <a:schemeClr val="tx1">
                    <a:lumMod val="85000"/>
                    <a:lumOff val="15000"/>
                  </a:schemeClr>
                </a:solidFill>
              </a:rPr>
              <a:t>​</a:t>
            </a:r>
          </a:p>
          <a:p>
            <a:pPr fontAlgn="base"/>
            <a:r>
              <a:rPr lang="en-US" dirty="0">
                <a:solidFill>
                  <a:schemeClr val="tx1">
                    <a:lumMod val="85000"/>
                    <a:lumOff val="15000"/>
                  </a:schemeClr>
                </a:solidFill>
              </a:rPr>
              <a:t>              Aging: Brian Jones &amp; Jon Sanford​</a:t>
            </a:r>
          </a:p>
          <a:p>
            <a:pPr fontAlgn="base"/>
            <a:r>
              <a:rPr lang="en-US" b="1" dirty="0">
                <a:solidFill>
                  <a:schemeClr val="tx1">
                    <a:lumMod val="85000"/>
                    <a:lumOff val="15000"/>
                  </a:schemeClr>
                </a:solidFill>
              </a:rPr>
              <a:t>Smart Cities and Connected Communities</a:t>
            </a:r>
            <a:endParaRPr lang="en-US" dirty="0">
              <a:solidFill>
                <a:schemeClr val="tx1">
                  <a:lumMod val="85000"/>
                  <a:lumOff val="15000"/>
                </a:schemeClr>
              </a:solidFill>
            </a:endParaRPr>
          </a:p>
          <a:p>
            <a:pPr fontAlgn="base"/>
            <a:r>
              <a:rPr lang="en-US" dirty="0">
                <a:solidFill>
                  <a:schemeClr val="tx1">
                    <a:lumMod val="85000"/>
                    <a:lumOff val="15000"/>
                  </a:schemeClr>
                </a:solidFill>
              </a:rPr>
              <a:t>             Urban Systems: Russ Clark &amp; Jennifer Clark​</a:t>
            </a:r>
          </a:p>
          <a:p>
            <a:pPr fontAlgn="base"/>
            <a:r>
              <a:rPr lang="en-US" dirty="0">
                <a:solidFill>
                  <a:schemeClr val="tx1">
                    <a:lumMod val="85000"/>
                    <a:lumOff val="15000"/>
                  </a:schemeClr>
                </a:solidFill>
              </a:rPr>
              <a:t>             Health &amp; Humanitarian: Leigh McCook &amp; Pinar​ </a:t>
            </a:r>
            <a:r>
              <a:rPr lang="en-US" dirty="0" err="1">
                <a:solidFill>
                  <a:schemeClr val="tx1">
                    <a:lumMod val="85000"/>
                    <a:lumOff val="15000"/>
                  </a:schemeClr>
                </a:solidFill>
              </a:rPr>
              <a:t>Keskinocak</a:t>
            </a:r>
            <a:endParaRPr lang="en-US" dirty="0">
              <a:solidFill>
                <a:schemeClr val="tx1">
                  <a:lumMod val="85000"/>
                  <a:lumOff val="15000"/>
                </a:schemeClr>
              </a:solidFill>
            </a:endParaRPr>
          </a:p>
          <a:p>
            <a:pPr fontAlgn="base"/>
            <a:r>
              <a:rPr lang="en-US" b="1" dirty="0">
                <a:solidFill>
                  <a:schemeClr val="tx1">
                    <a:lumMod val="85000"/>
                    <a:lumOff val="15000"/>
                  </a:schemeClr>
                </a:solidFill>
              </a:rPr>
              <a:t>Socio-Technical Platforms and Services</a:t>
            </a:r>
            <a:r>
              <a:rPr lang="en-US" dirty="0">
                <a:solidFill>
                  <a:schemeClr val="tx1">
                    <a:lumMod val="85000"/>
                    <a:lumOff val="15000"/>
                  </a:schemeClr>
                </a:solidFill>
              </a:rPr>
              <a:t>​</a:t>
            </a:r>
          </a:p>
          <a:p>
            <a:pPr fontAlgn="base"/>
            <a:r>
              <a:rPr lang="en-US" dirty="0">
                <a:solidFill>
                  <a:schemeClr val="tx1">
                    <a:lumMod val="85000"/>
                    <a:lumOff val="15000"/>
                  </a:schemeClr>
                </a:solidFill>
              </a:rPr>
              <a:t>             Enterprise and Health Analytics:- Rahul </a:t>
            </a:r>
            <a:r>
              <a:rPr lang="en-US" dirty="0" err="1">
                <a:solidFill>
                  <a:schemeClr val="tx1">
                    <a:lumMod val="85000"/>
                    <a:lumOff val="15000"/>
                  </a:schemeClr>
                </a:solidFill>
              </a:rPr>
              <a:t>Basole</a:t>
            </a:r>
            <a:r>
              <a:rPr lang="en-US" dirty="0">
                <a:solidFill>
                  <a:schemeClr val="tx1">
                    <a:lumMod val="85000"/>
                    <a:lumOff val="15000"/>
                  </a:schemeClr>
                </a:solidFill>
              </a:rPr>
              <a:t> &amp; Jon Duke​</a:t>
            </a:r>
          </a:p>
          <a:p>
            <a:pPr fontAlgn="base"/>
            <a:r>
              <a:rPr lang="en-US" dirty="0">
                <a:solidFill>
                  <a:schemeClr val="tx1">
                    <a:lumMod val="85000"/>
                    <a:lumOff val="15000"/>
                  </a:schemeClr>
                </a:solidFill>
              </a:rPr>
              <a:t>             </a:t>
            </a:r>
            <a:r>
              <a:rPr lang="en-US" dirty="0" err="1">
                <a:solidFill>
                  <a:schemeClr val="tx1">
                    <a:lumMod val="85000"/>
                    <a:lumOff val="15000"/>
                  </a:schemeClr>
                </a:solidFill>
              </a:rPr>
              <a:t>IoT</a:t>
            </a:r>
            <a:r>
              <a:rPr lang="en-US" dirty="0">
                <a:solidFill>
                  <a:schemeClr val="tx1">
                    <a:lumMod val="85000"/>
                    <a:lumOff val="15000"/>
                  </a:schemeClr>
                </a:solidFill>
              </a:rPr>
              <a:t>– Russ Clark &amp; </a:t>
            </a:r>
            <a:r>
              <a:rPr lang="en-US" dirty="0" err="1">
                <a:solidFill>
                  <a:schemeClr val="tx1">
                    <a:lumMod val="85000"/>
                    <a:lumOff val="15000"/>
                  </a:schemeClr>
                </a:solidFill>
              </a:rPr>
              <a:t>tbd</a:t>
            </a:r>
            <a:r>
              <a:rPr lang="en-US" dirty="0">
                <a:solidFill>
                  <a:schemeClr val="tx1">
                    <a:lumMod val="85000"/>
                    <a:lumOff val="15000"/>
                  </a:schemeClr>
                </a:solidFill>
              </a:rPr>
              <a:t>​</a:t>
            </a:r>
          </a:p>
          <a:p>
            <a:pPr fontAlgn="base"/>
            <a:r>
              <a:rPr lang="en-US" b="1" dirty="0">
                <a:solidFill>
                  <a:schemeClr val="tx1">
                    <a:lumMod val="85000"/>
                    <a:lumOff val="15000"/>
                  </a:schemeClr>
                </a:solidFill>
              </a:rPr>
              <a:t>Human Technology Frontier</a:t>
            </a:r>
            <a:r>
              <a:rPr lang="en-US" dirty="0">
                <a:solidFill>
                  <a:schemeClr val="tx1">
                    <a:lumMod val="85000"/>
                    <a:lumOff val="15000"/>
                  </a:schemeClr>
                </a:solidFill>
              </a:rPr>
              <a:t>​</a:t>
            </a:r>
          </a:p>
          <a:p>
            <a:pPr fontAlgn="base"/>
            <a:r>
              <a:rPr lang="en-US" dirty="0">
                <a:solidFill>
                  <a:schemeClr val="tx1">
                    <a:lumMod val="85000"/>
                    <a:lumOff val="15000"/>
                  </a:schemeClr>
                </a:solidFill>
              </a:rPr>
              <a:t>             Wearables/AR/VR:- </a:t>
            </a:r>
            <a:r>
              <a:rPr lang="en-US" dirty="0" err="1">
                <a:solidFill>
                  <a:schemeClr val="tx1">
                    <a:lumMod val="85000"/>
                    <a:lumOff val="15000"/>
                  </a:schemeClr>
                </a:solidFill>
              </a:rPr>
              <a:t>Maribeth</a:t>
            </a:r>
            <a:r>
              <a:rPr lang="en-US" dirty="0">
                <a:solidFill>
                  <a:schemeClr val="tx1">
                    <a:lumMod val="85000"/>
                    <a:lumOff val="15000"/>
                  </a:schemeClr>
                </a:solidFill>
              </a:rPr>
              <a:t> Gandy &amp; </a:t>
            </a:r>
            <a:r>
              <a:rPr lang="en-US" dirty="0" err="1">
                <a:solidFill>
                  <a:schemeClr val="tx1">
                    <a:lumMod val="85000"/>
                    <a:lumOff val="15000"/>
                  </a:schemeClr>
                </a:solidFill>
              </a:rPr>
              <a:t>tbd</a:t>
            </a:r>
            <a:r>
              <a:rPr lang="en-US" dirty="0">
                <a:solidFill>
                  <a:schemeClr val="tx1">
                    <a:lumMod val="85000"/>
                    <a:lumOff val="15000"/>
                  </a:schemeClr>
                </a:solidFill>
              </a:rPr>
              <a:t> </a:t>
            </a:r>
          </a:p>
          <a:p>
            <a:pPr fontAlgn="base"/>
            <a:r>
              <a:rPr lang="en-US" i="1" dirty="0">
                <a:solidFill>
                  <a:schemeClr val="tx1"/>
                </a:solidFill>
                <a:latin typeface="Calibri" charset="0"/>
              </a:rPr>
              <a:t/>
            </a:r>
            <a:br>
              <a:rPr lang="en-US" i="1" dirty="0">
                <a:solidFill>
                  <a:schemeClr val="tx1"/>
                </a:solidFill>
                <a:latin typeface="Calibri" charset="0"/>
              </a:rPr>
            </a:br>
            <a:r>
              <a:rPr lang="en-US" i="1" dirty="0">
                <a:solidFill>
                  <a:schemeClr val="tx1"/>
                </a:solidFill>
                <a:latin typeface="Calibri" charset="0"/>
              </a:rPr>
              <a:t> </a:t>
            </a:r>
          </a:p>
        </p:txBody>
      </p:sp>
    </p:spTree>
    <p:extLst>
      <p:ext uri="{BB962C8B-B14F-4D97-AF65-F5344CB8AC3E}">
        <p14:creationId xmlns:p14="http://schemas.microsoft.com/office/powerpoint/2010/main" val="42294398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Convergence Innovation </a:t>
            </a:r>
            <a:r>
              <a:rPr lang="en-US" dirty="0" smtClean="0"/>
              <a:t>Competition</a:t>
            </a:r>
            <a:endParaRPr lang="en-US" dirty="0">
              <a:solidFill>
                <a:schemeClr val="tx1"/>
              </a:solidFill>
            </a:endParaRPr>
          </a:p>
        </p:txBody>
      </p:sp>
      <p:sp>
        <p:nvSpPr>
          <p:cNvPr id="3" name="Content Placeholder 2"/>
          <p:cNvSpPr>
            <a:spLocks noGrp="1"/>
          </p:cNvSpPr>
          <p:nvPr>
            <p:ph idx="1"/>
          </p:nvPr>
        </p:nvSpPr>
        <p:spPr>
          <a:xfrm>
            <a:off x="174625" y="1319213"/>
            <a:ext cx="4243388" cy="5019803"/>
          </a:xfrm>
        </p:spPr>
        <p:txBody>
          <a:bodyPr vert="horz" lIns="91440" tIns="45720" rIns="91440" bIns="45720" rtlCol="0" anchor="t">
            <a:noAutofit/>
          </a:bodyPr>
          <a:lstStyle/>
          <a:p>
            <a:pPr defTabSz="456292"/>
            <a:r>
              <a:rPr lang="en-US" sz="1800" dirty="0"/>
              <a:t>Bi-Annual </a:t>
            </a:r>
            <a:r>
              <a:rPr lang="en-US" sz="1800" dirty="0" smtClean="0"/>
              <a:t>competition</a:t>
            </a:r>
            <a:endParaRPr lang="en-US" sz="1800" dirty="0">
              <a:solidFill>
                <a:schemeClr val="tx1"/>
              </a:solidFill>
            </a:endParaRPr>
          </a:p>
          <a:p>
            <a:pPr defTabSz="456292"/>
            <a:r>
              <a:rPr lang="en-US" sz="1800" dirty="0">
                <a:solidFill>
                  <a:srgbClr val="404040"/>
                </a:solidFill>
              </a:rPr>
              <a:t>Over 100 students </a:t>
            </a:r>
            <a:r>
              <a:rPr lang="en-US" sz="1800" dirty="0" smtClean="0">
                <a:solidFill>
                  <a:srgbClr val="404040"/>
                </a:solidFill>
              </a:rPr>
              <a:t>annually</a:t>
            </a:r>
            <a:endParaRPr lang="en-US" sz="1800" dirty="0">
              <a:solidFill>
                <a:schemeClr val="tx1"/>
              </a:solidFill>
            </a:endParaRPr>
          </a:p>
          <a:p>
            <a:pPr defTabSz="456292"/>
            <a:r>
              <a:rPr lang="en-US" sz="1800" dirty="0">
                <a:solidFill>
                  <a:srgbClr val="404040"/>
                </a:solidFill>
                <a:latin typeface="Calibri" charset="0"/>
              </a:rPr>
              <a:t>2016 Fall CIC – November 16th</a:t>
            </a:r>
            <a:endParaRPr lang="en-US" sz="1800" dirty="0">
              <a:solidFill>
                <a:schemeClr val="tx1"/>
              </a:solidFill>
              <a:latin typeface="Calibri" charset="0"/>
            </a:endParaRPr>
          </a:p>
          <a:p>
            <a:pPr defTabSz="456292"/>
            <a:endParaRPr lang="en-US" sz="1800" dirty="0">
              <a:solidFill>
                <a:schemeClr val="tx1"/>
              </a:solidFill>
              <a:latin typeface="Calibri" charset="0"/>
            </a:endParaRPr>
          </a:p>
          <a:p>
            <a:pPr defTabSz="456292"/>
            <a:r>
              <a:rPr lang="en-US" sz="1800" i="1" dirty="0">
                <a:solidFill>
                  <a:srgbClr val="404040"/>
                </a:solidFill>
              </a:rPr>
              <a:t>Categories</a:t>
            </a:r>
            <a:r>
              <a:rPr lang="en-US" sz="1800" dirty="0">
                <a:solidFill>
                  <a:srgbClr val="404040"/>
                </a:solidFill>
              </a:rPr>
              <a:t>:</a:t>
            </a:r>
            <a:endParaRPr lang="en-US" sz="1800" dirty="0">
              <a:solidFill>
                <a:schemeClr val="tx1"/>
              </a:solidFill>
            </a:endParaRPr>
          </a:p>
          <a:p>
            <a:pPr defTabSz="456292"/>
            <a:r>
              <a:rPr lang="en-US" sz="1800" dirty="0">
                <a:solidFill>
                  <a:schemeClr val="tx1"/>
                </a:solidFill>
              </a:rPr>
              <a:t>Lifelong Health and Wellbeing</a:t>
            </a:r>
          </a:p>
          <a:p>
            <a:pPr defTabSz="456292"/>
            <a:r>
              <a:rPr lang="en-US" sz="1800" dirty="0">
                <a:solidFill>
                  <a:schemeClr val="tx1"/>
                </a:solidFill>
              </a:rPr>
              <a:t>Smart Cities and Healthy Communities</a:t>
            </a:r>
          </a:p>
          <a:p>
            <a:pPr defTabSz="456292"/>
            <a:r>
              <a:rPr lang="en-US" sz="1800" dirty="0">
                <a:solidFill>
                  <a:schemeClr val="tx1"/>
                </a:solidFill>
              </a:rPr>
              <a:t>Socio-Technical Systems and Human-Technology Frontier Innovation</a:t>
            </a:r>
          </a:p>
          <a:p>
            <a:pPr defTabSz="456292"/>
            <a:endParaRPr lang="en-US" sz="1800" dirty="0">
              <a:solidFill>
                <a:schemeClr val="tx1"/>
              </a:solidFill>
            </a:endParaRPr>
          </a:p>
          <a:p>
            <a:pPr defTabSz="456292"/>
            <a:r>
              <a:rPr lang="en-US" sz="1800" dirty="0">
                <a:solidFill>
                  <a:schemeClr val="tx1"/>
                </a:solidFill>
              </a:rPr>
              <a:t>Onboarding sponsors right now</a:t>
            </a:r>
          </a:p>
          <a:p>
            <a:pPr defTabSz="456292"/>
            <a:r>
              <a:rPr lang="en-US" sz="1800" dirty="0">
                <a:solidFill>
                  <a:srgbClr val="404040"/>
                </a:solidFill>
              </a:rPr>
              <a:t>       </a:t>
            </a:r>
            <a:endParaRPr lang="en-US" sz="1800" dirty="0"/>
          </a:p>
          <a:p>
            <a:pPr defTabSz="456292"/>
            <a:r>
              <a:rPr lang="en-US" sz="1800" dirty="0"/>
              <a:t>Past sponsors include Verizon, AT&amp;T, Cisco, </a:t>
            </a:r>
            <a:r>
              <a:rPr lang="en-US" sz="1800" dirty="0">
                <a:solidFill>
                  <a:schemeClr val="tx1"/>
                </a:solidFill>
              </a:rPr>
              <a:t/>
            </a:r>
            <a:br>
              <a:rPr lang="en-US" sz="1800" dirty="0">
                <a:solidFill>
                  <a:schemeClr val="tx1"/>
                </a:solidFill>
              </a:rPr>
            </a:br>
            <a:r>
              <a:rPr lang="en-US" sz="1800" dirty="0"/>
              <a:t>Code 42, and GM </a:t>
            </a:r>
          </a:p>
        </p:txBody>
      </p:sp>
      <p:pic>
        <p:nvPicPr>
          <p:cNvPr id="11" name="Picture 10" descr="IMG_758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9522" y="1281283"/>
            <a:ext cx="3483696" cy="2322464"/>
          </a:xfrm>
          <a:prstGeom prst="rect">
            <a:avLst/>
          </a:prstGeom>
          <a:ln w="38100" cmpd="sng">
            <a:solidFill>
              <a:schemeClr val="bg1"/>
            </a:solid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9522" y="3762807"/>
            <a:ext cx="3483697" cy="2322464"/>
          </a:xfrm>
          <a:prstGeom prst="rect">
            <a:avLst/>
          </a:prstGeom>
          <a:ln w="38100" cmpd="sng">
            <a:solidFill>
              <a:schemeClr val="bg1"/>
            </a:solidFill>
          </a:ln>
        </p:spPr>
      </p:pic>
    </p:spTree>
    <p:extLst>
      <p:ext uri="{BB962C8B-B14F-4D97-AF65-F5344CB8AC3E}">
        <p14:creationId xmlns:p14="http://schemas.microsoft.com/office/powerpoint/2010/main" val="32751409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err="1"/>
              <a:t>IPaT’s</a:t>
            </a:r>
            <a:r>
              <a:rPr lang="en-US" sz="2400" dirty="0"/>
              <a:t> 3T Approach</a:t>
            </a:r>
            <a:endParaRPr lang="en-US" sz="2400" dirty="0">
              <a:solidFill>
                <a:schemeClr val="tx1"/>
              </a:solidFill>
            </a:endParaRPr>
          </a:p>
        </p:txBody>
      </p:sp>
      <p:sp>
        <p:nvSpPr>
          <p:cNvPr id="4" name="Content Placeholder 3"/>
          <p:cNvSpPr>
            <a:spLocks noGrp="1"/>
          </p:cNvSpPr>
          <p:nvPr>
            <p:ph sz="half" idx="2"/>
          </p:nvPr>
        </p:nvSpPr>
        <p:spPr>
          <a:xfrm>
            <a:off x="956436" y="5495173"/>
            <a:ext cx="6977447" cy="1040409"/>
          </a:xfrm>
        </p:spPr>
        <p:txBody>
          <a:bodyPr/>
          <a:lstStyle/>
          <a:p>
            <a:pPr algn="ctr"/>
            <a:r>
              <a:rPr lang="en-US" dirty="0"/>
              <a:t>Trans-disciplinary research works hand in hand with applied research, education and training, economic development and outreach to achieve transformational leadership.</a:t>
            </a:r>
          </a:p>
        </p:txBody>
      </p:sp>
      <p:grpSp>
        <p:nvGrpSpPr>
          <p:cNvPr id="8" name="Group 7"/>
          <p:cNvGrpSpPr/>
          <p:nvPr/>
        </p:nvGrpSpPr>
        <p:grpSpPr>
          <a:xfrm>
            <a:off x="1228299" y="978082"/>
            <a:ext cx="6442101" cy="4325790"/>
            <a:chOff x="2415654" y="1523993"/>
            <a:chExt cx="6442101" cy="4325790"/>
          </a:xfrm>
        </p:grpSpPr>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15654" y="1523993"/>
              <a:ext cx="6442101" cy="4325790"/>
            </a:xfrm>
            <a:prstGeom prst="rect">
              <a:avLst/>
            </a:prstGeom>
          </p:spPr>
        </p:pic>
        <p:grpSp>
          <p:nvGrpSpPr>
            <p:cNvPr id="10" name="Group 9"/>
            <p:cNvGrpSpPr/>
            <p:nvPr/>
          </p:nvGrpSpPr>
          <p:grpSpPr>
            <a:xfrm>
              <a:off x="2516958" y="2835838"/>
              <a:ext cx="5847916" cy="2065807"/>
              <a:chOff x="2516958" y="2835838"/>
              <a:chExt cx="5847916" cy="2065807"/>
            </a:xfrm>
          </p:grpSpPr>
          <p:pic>
            <p:nvPicPr>
              <p:cNvPr id="11" name="Picture 10"/>
              <p:cNvPicPr>
                <a:picLocks noChangeAspect="1"/>
              </p:cNvPicPr>
              <p:nvPr/>
            </p:nvPicPr>
            <p:blipFill rotWithShape="1">
              <a:blip r:embed="rId4" cstate="screen">
                <a:extLst>
                  <a:ext uri="{28A0092B-C50C-407E-A947-70E740481C1C}">
                    <a14:useLocalDpi xmlns:a14="http://schemas.microsoft.com/office/drawing/2010/main"/>
                  </a:ext>
                </a:extLst>
              </a:blip>
              <a:srcRect t="-480"/>
              <a:stretch/>
            </p:blipFill>
            <p:spPr>
              <a:xfrm>
                <a:off x="2516958" y="2835838"/>
                <a:ext cx="1809946" cy="1973536"/>
              </a:xfrm>
              <a:prstGeom prst="rect">
                <a:avLst/>
              </a:prstGeom>
            </p:spPr>
          </p:pic>
          <p:pic>
            <p:nvPicPr>
              <p:cNvPr id="12" name="Picture 1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51109" y="2899844"/>
                <a:ext cx="1762813" cy="1973536"/>
              </a:xfrm>
              <a:prstGeom prst="rect">
                <a:avLst/>
              </a:prstGeom>
            </p:spPr>
          </p:pic>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28914" y="2944831"/>
                <a:ext cx="1035960" cy="1956814"/>
              </a:xfrm>
              <a:prstGeom prst="rect">
                <a:avLst/>
              </a:prstGeom>
            </p:spPr>
          </p:pic>
        </p:grpSp>
      </p:grpSp>
    </p:spTree>
    <p:extLst>
      <p:ext uri="{BB962C8B-B14F-4D97-AF65-F5344CB8AC3E}">
        <p14:creationId xmlns:p14="http://schemas.microsoft.com/office/powerpoint/2010/main" val="22246520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Breakout Groups</a:t>
            </a:r>
            <a:endParaRPr lang="en-US" dirty="0">
              <a:solidFill>
                <a:schemeClr val="tx1"/>
              </a:solidFill>
            </a:endParaRPr>
          </a:p>
        </p:txBody>
      </p:sp>
      <p:sp>
        <p:nvSpPr>
          <p:cNvPr id="3" name="Content Placeholder 2"/>
          <p:cNvSpPr>
            <a:spLocks noGrp="1"/>
          </p:cNvSpPr>
          <p:nvPr>
            <p:ph idx="1"/>
          </p:nvPr>
        </p:nvSpPr>
        <p:spPr>
          <a:xfrm>
            <a:off x="174573" y="1075660"/>
            <a:ext cx="4364769" cy="5515146"/>
          </a:xfrm>
        </p:spPr>
        <p:txBody>
          <a:bodyPr vert="horz" lIns="91440" tIns="45720" rIns="91440" bIns="45720" rtlCol="0" anchor="t">
            <a:normAutofit fontScale="92500" lnSpcReduction="20000"/>
          </a:bodyPr>
          <a:lstStyle/>
          <a:p>
            <a:pPr>
              <a:lnSpc>
                <a:spcPct val="120000"/>
              </a:lnSpc>
            </a:pPr>
            <a:r>
              <a:rPr lang="en-US" sz="1800" b="1" dirty="0">
                <a:solidFill>
                  <a:schemeClr val="tx1"/>
                </a:solidFill>
                <a:latin typeface="Calibri" charset="0"/>
              </a:rPr>
              <a:t>Lifelong Health and Wellbeing  (GTRI 617)</a:t>
            </a:r>
            <a:br>
              <a:rPr lang="en-US" sz="1800" b="1" dirty="0">
                <a:solidFill>
                  <a:schemeClr val="tx1"/>
                </a:solidFill>
                <a:latin typeface="Calibri" charset="0"/>
              </a:rPr>
            </a:br>
            <a:r>
              <a:rPr lang="en-US" sz="1800" dirty="0">
                <a:solidFill>
                  <a:schemeClr val="tx1"/>
                </a:solidFill>
                <a:latin typeface="Calibri" charset="0"/>
              </a:rPr>
              <a:t>Brad Fain - Georgia Tech Research Institute, </a:t>
            </a:r>
            <a:r>
              <a:rPr lang="en-US" sz="1800" dirty="0" err="1">
                <a:solidFill>
                  <a:schemeClr val="tx1"/>
                </a:solidFill>
                <a:latin typeface="Calibri" charset="0"/>
              </a:rPr>
              <a:t>HomeLab</a:t>
            </a:r>
            <a:endParaRPr lang="en-US" sz="1800" b="1" dirty="0">
              <a:solidFill>
                <a:schemeClr val="tx1"/>
              </a:solidFill>
              <a:latin typeface="Calibri" charset="0"/>
            </a:endParaRPr>
          </a:p>
          <a:p>
            <a:pPr>
              <a:lnSpc>
                <a:spcPct val="120000"/>
              </a:lnSpc>
            </a:pPr>
            <a:r>
              <a:rPr lang="en-US" sz="1800" dirty="0">
                <a:solidFill>
                  <a:schemeClr val="tx1"/>
                </a:solidFill>
                <a:latin typeface="Calibri" charset="0"/>
              </a:rPr>
              <a:t>Wendy Rogers - School of Psychology</a:t>
            </a:r>
            <a:endParaRPr lang="en-US" sz="1800" b="1" dirty="0">
              <a:solidFill>
                <a:schemeClr val="tx1"/>
              </a:solidFill>
              <a:latin typeface="Calibri" charset="0"/>
            </a:endParaRPr>
          </a:p>
          <a:p>
            <a:pPr>
              <a:lnSpc>
                <a:spcPct val="120000"/>
              </a:lnSpc>
            </a:pPr>
            <a:r>
              <a:rPr lang="en-US" sz="1800" dirty="0">
                <a:solidFill>
                  <a:schemeClr val="tx1"/>
                </a:solidFill>
                <a:latin typeface="Calibri" charset="0"/>
              </a:rPr>
              <a:t>Jon Sanford - College of Design, Center for Assistive Technology and Environmental Access</a:t>
            </a:r>
            <a:endParaRPr lang="en-US" sz="1800" b="1" dirty="0">
              <a:solidFill>
                <a:schemeClr val="tx1"/>
              </a:solidFill>
              <a:latin typeface="Calibri" charset="0"/>
            </a:endParaRPr>
          </a:p>
          <a:p>
            <a:pPr>
              <a:lnSpc>
                <a:spcPct val="120000"/>
              </a:lnSpc>
            </a:pPr>
            <a:r>
              <a:rPr lang="en-US" sz="1800" b="1" dirty="0">
                <a:solidFill>
                  <a:schemeClr val="tx1"/>
                </a:solidFill>
                <a:latin typeface="Calibri" charset="0"/>
              </a:rPr>
              <a:t>Platforms and Services for Socio-Technical Systems (Yellow Jacket)</a:t>
            </a:r>
            <a:br>
              <a:rPr lang="en-US" sz="1800" b="1" dirty="0">
                <a:solidFill>
                  <a:schemeClr val="tx1"/>
                </a:solidFill>
                <a:latin typeface="Calibri" charset="0"/>
              </a:rPr>
            </a:br>
            <a:r>
              <a:rPr lang="en-US" sz="1800" dirty="0">
                <a:solidFill>
                  <a:schemeClr val="tx1"/>
                </a:solidFill>
                <a:latin typeface="Calibri" charset="0"/>
              </a:rPr>
              <a:t>Rahul </a:t>
            </a:r>
            <a:r>
              <a:rPr lang="en-US" sz="1800" dirty="0" err="1">
                <a:solidFill>
                  <a:schemeClr val="tx1"/>
                </a:solidFill>
                <a:latin typeface="Calibri" charset="0"/>
              </a:rPr>
              <a:t>Basole</a:t>
            </a:r>
            <a:r>
              <a:rPr lang="en-US" sz="1800" dirty="0">
                <a:solidFill>
                  <a:schemeClr val="tx1"/>
                </a:solidFill>
                <a:latin typeface="Calibri" charset="0"/>
              </a:rPr>
              <a:t> - </a:t>
            </a:r>
            <a:r>
              <a:rPr lang="en-US" sz="1800" dirty="0" err="1">
                <a:solidFill>
                  <a:schemeClr val="tx1"/>
                </a:solidFill>
                <a:latin typeface="Calibri" charset="0"/>
              </a:rPr>
              <a:t>Tennenbaum</a:t>
            </a:r>
            <a:r>
              <a:rPr lang="en-US" sz="1800" dirty="0">
                <a:solidFill>
                  <a:schemeClr val="tx1"/>
                </a:solidFill>
                <a:latin typeface="Calibri" charset="0"/>
              </a:rPr>
              <a:t> Institute</a:t>
            </a:r>
            <a:endParaRPr lang="en-US" sz="1800" b="1" dirty="0">
              <a:solidFill>
                <a:schemeClr val="tx1"/>
              </a:solidFill>
              <a:latin typeface="Calibri" charset="0"/>
            </a:endParaRPr>
          </a:p>
          <a:p>
            <a:pPr>
              <a:lnSpc>
                <a:spcPct val="120000"/>
              </a:lnSpc>
            </a:pPr>
            <a:r>
              <a:rPr lang="en-US" sz="1800" dirty="0">
                <a:solidFill>
                  <a:schemeClr val="tx1"/>
                </a:solidFill>
                <a:latin typeface="Calibri" charset="0"/>
              </a:rPr>
              <a:t>Margaret Wagner Dahl - Enterprise Innovation Institute</a:t>
            </a:r>
            <a:endParaRPr lang="en-US" sz="1800" b="1" dirty="0">
              <a:solidFill>
                <a:schemeClr val="tx1"/>
              </a:solidFill>
              <a:latin typeface="Calibri" charset="0"/>
            </a:endParaRPr>
          </a:p>
          <a:p>
            <a:pPr>
              <a:lnSpc>
                <a:spcPct val="120000"/>
              </a:lnSpc>
            </a:pPr>
            <a:r>
              <a:rPr lang="en-US" sz="1800" dirty="0">
                <a:solidFill>
                  <a:schemeClr val="tx1"/>
                </a:solidFill>
                <a:latin typeface="Calibri" charset="0"/>
              </a:rPr>
              <a:t>Jon Duke - School of Computational Science and Engineering</a:t>
            </a:r>
            <a:endParaRPr lang="en-US" sz="1800" b="1" dirty="0">
              <a:solidFill>
                <a:schemeClr val="tx1"/>
              </a:solidFill>
              <a:latin typeface="Calibri" charset="0"/>
            </a:endParaRPr>
          </a:p>
          <a:p>
            <a:pPr>
              <a:lnSpc>
                <a:spcPct val="120000"/>
              </a:lnSpc>
            </a:pPr>
            <a:r>
              <a:rPr lang="en-US" sz="1800" dirty="0">
                <a:solidFill>
                  <a:schemeClr val="tx1"/>
                </a:solidFill>
                <a:latin typeface="Calibri" charset="0"/>
              </a:rPr>
              <a:t>Richard Starr - Institute for People and Technology</a:t>
            </a:r>
            <a:endParaRPr lang="en-US" sz="1800" b="1" dirty="0">
              <a:solidFill>
                <a:schemeClr val="tx1"/>
              </a:solidFill>
              <a:latin typeface="Calibri" charset="0"/>
            </a:endParaRPr>
          </a:p>
          <a:p>
            <a:pPr>
              <a:lnSpc>
                <a:spcPct val="120000"/>
              </a:lnSpc>
            </a:pPr>
            <a:r>
              <a:rPr lang="en-US" sz="1800" dirty="0">
                <a:solidFill>
                  <a:schemeClr val="tx1"/>
                </a:solidFill>
                <a:latin typeface="Calibri" charset="0"/>
              </a:rPr>
              <a:t>Julie Swann - School of Industrial &amp; Systems Engineering</a:t>
            </a:r>
            <a:endParaRPr lang="en-US" sz="1800" b="1" dirty="0">
              <a:solidFill>
                <a:schemeClr val="tx1"/>
              </a:solidFill>
              <a:latin typeface="Calibri" charset="0"/>
            </a:endParaRPr>
          </a:p>
        </p:txBody>
      </p:sp>
      <p:sp>
        <p:nvSpPr>
          <p:cNvPr id="4" name="Content Placeholder 2"/>
          <p:cNvSpPr txBox="1">
            <a:spLocks/>
          </p:cNvSpPr>
          <p:nvPr/>
        </p:nvSpPr>
        <p:spPr>
          <a:xfrm>
            <a:off x="4653643" y="1075660"/>
            <a:ext cx="4490357" cy="5372641"/>
          </a:xfrm>
          <a:prstGeom prst="rect">
            <a:avLst/>
          </a:prstGeom>
        </p:spPr>
        <p:txBody>
          <a:bodyPr vert="horz" lIns="91440" tIns="45720" rIns="91440" bIns="45720" rtlCol="0" anchor="t">
            <a:noAutofit/>
          </a:bodyPr>
          <a:lstStyle>
            <a:lvl1pPr marL="0" indent="0" algn="l" defTabSz="685800" rtl="0" eaLnBrk="1" latinLnBrk="0" hangingPunct="1">
              <a:lnSpc>
                <a:spcPct val="90000"/>
              </a:lnSpc>
              <a:spcBef>
                <a:spcPts val="750"/>
              </a:spcBef>
              <a:buFont typeface="Arial" panose="020B0604020202020204" pitchFamily="34" charset="0"/>
              <a:buNone/>
              <a:defRPr sz="2200" kern="1200" baseline="0">
                <a:solidFill>
                  <a:schemeClr val="tx1">
                    <a:lumMod val="75000"/>
                    <a:lumOff val="25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en-US" sz="1700" b="1" dirty="0">
                <a:solidFill>
                  <a:schemeClr val="tx1"/>
                </a:solidFill>
                <a:latin typeface="Calibri" charset="0"/>
              </a:rPr>
              <a:t>Smart Cities and Healthy Communities</a:t>
            </a:r>
            <a:r>
              <a:rPr lang="en-US" sz="1700" dirty="0">
                <a:solidFill>
                  <a:schemeClr val="tx1"/>
                </a:solidFill>
                <a:latin typeface="Calibri" charset="0"/>
              </a:rPr>
              <a:t> </a:t>
            </a:r>
            <a:r>
              <a:rPr lang="en-US" sz="1700" b="1" dirty="0">
                <a:solidFill>
                  <a:schemeClr val="tx1"/>
                </a:solidFill>
                <a:latin typeface="Calibri" charset="0"/>
              </a:rPr>
              <a:t>(Open Area East)</a:t>
            </a:r>
            <a:r>
              <a:rPr lang="en-US" sz="1700" dirty="0">
                <a:solidFill>
                  <a:schemeClr val="tx1"/>
                </a:solidFill>
                <a:latin typeface="Calibri" charset="0"/>
              </a:rPr>
              <a:t/>
            </a:r>
            <a:br>
              <a:rPr lang="en-US" sz="1700" dirty="0">
                <a:solidFill>
                  <a:schemeClr val="tx1"/>
                </a:solidFill>
                <a:latin typeface="Calibri" charset="0"/>
              </a:rPr>
            </a:br>
            <a:r>
              <a:rPr lang="en-US" sz="1700" dirty="0">
                <a:solidFill>
                  <a:schemeClr val="tx1"/>
                </a:solidFill>
                <a:latin typeface="Calibri" charset="0"/>
              </a:rPr>
              <a:t>Gregory </a:t>
            </a:r>
            <a:r>
              <a:rPr lang="en-US" sz="1700" dirty="0" err="1">
                <a:solidFill>
                  <a:schemeClr val="tx1"/>
                </a:solidFill>
                <a:latin typeface="Calibri" charset="0"/>
              </a:rPr>
              <a:t>Abowd</a:t>
            </a:r>
            <a:r>
              <a:rPr lang="en-US" sz="1700" dirty="0">
                <a:solidFill>
                  <a:schemeClr val="tx1"/>
                </a:solidFill>
                <a:latin typeface="Calibri" charset="0"/>
              </a:rPr>
              <a:t> - School of Interactive Computing </a:t>
            </a:r>
          </a:p>
          <a:p>
            <a:pPr>
              <a:lnSpc>
                <a:spcPct val="100000"/>
              </a:lnSpc>
            </a:pPr>
            <a:r>
              <a:rPr lang="en-US" sz="1700" dirty="0">
                <a:solidFill>
                  <a:schemeClr val="tx1"/>
                </a:solidFill>
                <a:latin typeface="Calibri" charset="0"/>
              </a:rPr>
              <a:t>Jennifer Clark - School of Public Policy, Center for Urban Innovation </a:t>
            </a:r>
          </a:p>
          <a:p>
            <a:pPr>
              <a:lnSpc>
                <a:spcPct val="100000"/>
              </a:lnSpc>
            </a:pPr>
            <a:r>
              <a:rPr lang="en-US" sz="1700" dirty="0">
                <a:solidFill>
                  <a:schemeClr val="tx1"/>
                </a:solidFill>
                <a:latin typeface="Calibri" charset="0"/>
              </a:rPr>
              <a:t>Margaret </a:t>
            </a:r>
            <a:r>
              <a:rPr lang="en-US" sz="1700" dirty="0" err="1">
                <a:solidFill>
                  <a:schemeClr val="tx1"/>
                </a:solidFill>
                <a:latin typeface="Calibri" charset="0"/>
              </a:rPr>
              <a:t>Loper</a:t>
            </a:r>
            <a:r>
              <a:rPr lang="en-US" sz="1700" dirty="0">
                <a:solidFill>
                  <a:schemeClr val="tx1"/>
                </a:solidFill>
                <a:latin typeface="Calibri" charset="0"/>
              </a:rPr>
              <a:t> - Georgia Tech Research Institute </a:t>
            </a:r>
          </a:p>
          <a:p>
            <a:pPr>
              <a:lnSpc>
                <a:spcPct val="100000"/>
              </a:lnSpc>
            </a:pPr>
            <a:r>
              <a:rPr lang="en-US" sz="1700" dirty="0">
                <a:solidFill>
                  <a:schemeClr val="tx1"/>
                </a:solidFill>
                <a:latin typeface="Calibri" charset="0"/>
              </a:rPr>
              <a:t>Matt Sanders - Research Network Operations Center </a:t>
            </a:r>
            <a:endParaRPr lang="en-US" sz="1700" b="1" dirty="0">
              <a:solidFill>
                <a:schemeClr val="tx1"/>
              </a:solidFill>
              <a:latin typeface="Calibri" charset="0"/>
            </a:endParaRPr>
          </a:p>
          <a:p>
            <a:pPr>
              <a:lnSpc>
                <a:spcPct val="100000"/>
              </a:lnSpc>
            </a:pPr>
            <a:r>
              <a:rPr lang="en-US" sz="1700" b="1" dirty="0">
                <a:solidFill>
                  <a:schemeClr val="tx1"/>
                </a:solidFill>
                <a:latin typeface="Calibri" charset="0"/>
              </a:rPr>
              <a:t>Shaping the New Human-Technology Frontier</a:t>
            </a:r>
            <a:r>
              <a:rPr lang="en-US" sz="1700" dirty="0">
                <a:solidFill>
                  <a:schemeClr val="tx1"/>
                </a:solidFill>
                <a:latin typeface="Calibri" charset="0"/>
              </a:rPr>
              <a:t> </a:t>
            </a:r>
            <a:r>
              <a:rPr lang="en-US" sz="1700" b="1" dirty="0">
                <a:solidFill>
                  <a:schemeClr val="tx1"/>
                </a:solidFill>
                <a:latin typeface="Calibri" charset="0"/>
              </a:rPr>
              <a:t>(</a:t>
            </a:r>
            <a:r>
              <a:rPr lang="en-US" sz="1700" b="1" dirty="0" err="1">
                <a:solidFill>
                  <a:schemeClr val="tx1"/>
                </a:solidFill>
                <a:latin typeface="Calibri" charset="0"/>
              </a:rPr>
              <a:t>Burdell</a:t>
            </a:r>
            <a:r>
              <a:rPr lang="en-US" sz="1700" b="1" dirty="0">
                <a:solidFill>
                  <a:schemeClr val="tx1"/>
                </a:solidFill>
                <a:latin typeface="Calibri" charset="0"/>
              </a:rPr>
              <a:t>)</a:t>
            </a:r>
            <a:r>
              <a:rPr lang="en-US" sz="1700" dirty="0">
                <a:solidFill>
                  <a:schemeClr val="tx1"/>
                </a:solidFill>
                <a:latin typeface="Calibri" charset="0"/>
              </a:rPr>
              <a:t/>
            </a:r>
            <a:br>
              <a:rPr lang="en-US" sz="1700" dirty="0">
                <a:solidFill>
                  <a:schemeClr val="tx1"/>
                </a:solidFill>
                <a:latin typeface="Calibri" charset="0"/>
              </a:rPr>
            </a:br>
            <a:r>
              <a:rPr lang="en-US" sz="1700" dirty="0">
                <a:solidFill>
                  <a:schemeClr val="tx1"/>
                </a:solidFill>
                <a:latin typeface="Calibri" charset="0"/>
              </a:rPr>
              <a:t>Paul Baker - Center for Advanced Communications Policy </a:t>
            </a:r>
          </a:p>
          <a:p>
            <a:pPr>
              <a:lnSpc>
                <a:spcPct val="100000"/>
              </a:lnSpc>
            </a:pPr>
            <a:r>
              <a:rPr lang="en-US" sz="1700" dirty="0" err="1">
                <a:solidFill>
                  <a:schemeClr val="tx1"/>
                </a:solidFill>
                <a:latin typeface="Calibri" charset="0"/>
              </a:rPr>
              <a:t>Maribeth</a:t>
            </a:r>
            <a:r>
              <a:rPr lang="en-US" sz="1700" dirty="0">
                <a:solidFill>
                  <a:schemeClr val="tx1"/>
                </a:solidFill>
                <a:latin typeface="Calibri" charset="0"/>
              </a:rPr>
              <a:t> Gandy - Interactive Media Technology Center </a:t>
            </a:r>
          </a:p>
          <a:p>
            <a:pPr>
              <a:lnSpc>
                <a:spcPct val="100000"/>
              </a:lnSpc>
            </a:pPr>
            <a:r>
              <a:rPr lang="en-US" sz="1700" dirty="0">
                <a:solidFill>
                  <a:schemeClr val="tx1"/>
                </a:solidFill>
                <a:latin typeface="Calibri" charset="0"/>
              </a:rPr>
              <a:t>Clint </a:t>
            </a:r>
            <a:r>
              <a:rPr lang="en-US" sz="1700" dirty="0" err="1">
                <a:solidFill>
                  <a:schemeClr val="tx1"/>
                </a:solidFill>
                <a:latin typeface="Calibri" charset="0"/>
              </a:rPr>
              <a:t>Zeagler</a:t>
            </a:r>
            <a:r>
              <a:rPr lang="en-US" sz="1700" dirty="0">
                <a:solidFill>
                  <a:schemeClr val="tx1"/>
                </a:solidFill>
                <a:latin typeface="Calibri" charset="0"/>
              </a:rPr>
              <a:t> - Wearable Computing Center</a:t>
            </a:r>
          </a:p>
        </p:txBody>
      </p:sp>
    </p:spTree>
    <p:extLst>
      <p:ext uri="{BB962C8B-B14F-4D97-AF65-F5344CB8AC3E}">
        <p14:creationId xmlns:p14="http://schemas.microsoft.com/office/powerpoint/2010/main" val="28962423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err="1"/>
              <a:t>IPaT</a:t>
            </a:r>
            <a:r>
              <a:rPr lang="en-US" sz="2400" dirty="0"/>
              <a:t> Fall Schedule</a:t>
            </a:r>
          </a:p>
        </p:txBody>
      </p:sp>
      <p:sp>
        <p:nvSpPr>
          <p:cNvPr id="4" name="Content Placeholder 3"/>
          <p:cNvSpPr>
            <a:spLocks noGrp="1"/>
          </p:cNvSpPr>
          <p:nvPr>
            <p:ph sz="half" idx="2"/>
          </p:nvPr>
        </p:nvSpPr>
        <p:spPr>
          <a:xfrm>
            <a:off x="174574" y="1248901"/>
            <a:ext cx="4256110" cy="5093710"/>
          </a:xfrm>
        </p:spPr>
        <p:txBody>
          <a:bodyPr>
            <a:normAutofit fontScale="92500" lnSpcReduction="20000"/>
          </a:bodyPr>
          <a:lstStyle/>
          <a:p>
            <a:pPr>
              <a:lnSpc>
                <a:spcPct val="100000"/>
              </a:lnSpc>
            </a:pPr>
            <a:r>
              <a:rPr lang="en-US" sz="2000" b="1" dirty="0">
                <a:solidFill>
                  <a:schemeClr val="tx1"/>
                </a:solidFill>
              </a:rPr>
              <a:t>Thursday Think Tanks      </a:t>
            </a:r>
            <a:br>
              <a:rPr lang="en-US" sz="2000" b="1" dirty="0">
                <a:solidFill>
                  <a:schemeClr val="tx1"/>
                </a:solidFill>
              </a:rPr>
            </a:br>
            <a:r>
              <a:rPr lang="en-US" sz="2000" b="1" dirty="0">
                <a:solidFill>
                  <a:schemeClr val="tx1"/>
                </a:solidFill>
              </a:rPr>
              <a:t>		            </a:t>
            </a:r>
            <a:r>
              <a:rPr lang="en-US" sz="2000" dirty="0">
                <a:solidFill>
                  <a:schemeClr val="tx1"/>
                </a:solidFill>
              </a:rPr>
              <a:t>Thursdays, 3:30-5pm</a:t>
            </a:r>
          </a:p>
          <a:p>
            <a:pPr>
              <a:lnSpc>
                <a:spcPct val="100000"/>
              </a:lnSpc>
            </a:pPr>
            <a:endParaRPr lang="en-US" sz="2000" dirty="0">
              <a:solidFill>
                <a:schemeClr val="tx1"/>
              </a:solidFill>
            </a:endParaRPr>
          </a:p>
          <a:p>
            <a:pPr>
              <a:lnSpc>
                <a:spcPct val="100000"/>
              </a:lnSpc>
            </a:pPr>
            <a:r>
              <a:rPr lang="en-US" sz="2000" b="1" dirty="0" err="1">
                <a:solidFill>
                  <a:schemeClr val="tx1"/>
                </a:solidFill>
              </a:rPr>
              <a:t>IPaT</a:t>
            </a:r>
            <a:r>
              <a:rPr lang="en-US" sz="2000" b="1" dirty="0">
                <a:solidFill>
                  <a:schemeClr val="tx1"/>
                </a:solidFill>
              </a:rPr>
              <a:t> Living Labs Seminars        </a:t>
            </a:r>
            <a:br>
              <a:rPr lang="en-US" sz="2000" b="1" dirty="0">
                <a:solidFill>
                  <a:schemeClr val="tx1"/>
                </a:solidFill>
              </a:rPr>
            </a:br>
            <a:r>
              <a:rPr lang="en-US" sz="2000" b="1" dirty="0">
                <a:solidFill>
                  <a:schemeClr val="tx1"/>
                </a:solidFill>
              </a:rPr>
              <a:t>                                              </a:t>
            </a:r>
            <a:r>
              <a:rPr lang="en-US" sz="2000" dirty="0">
                <a:solidFill>
                  <a:schemeClr val="tx1"/>
                </a:solidFill>
              </a:rPr>
              <a:t>Fridays, 12-1pm</a:t>
            </a:r>
          </a:p>
          <a:p>
            <a:pPr>
              <a:lnSpc>
                <a:spcPct val="100000"/>
              </a:lnSpc>
            </a:pPr>
            <a:endParaRPr lang="en-US" sz="2000" b="1" dirty="0">
              <a:solidFill>
                <a:schemeClr val="tx1"/>
              </a:solidFill>
            </a:endParaRPr>
          </a:p>
          <a:p>
            <a:pPr>
              <a:lnSpc>
                <a:spcPct val="100000"/>
              </a:lnSpc>
            </a:pPr>
            <a:r>
              <a:rPr lang="en-US" sz="2000" b="1" dirty="0" err="1">
                <a:solidFill>
                  <a:schemeClr val="tx1"/>
                </a:solidFill>
              </a:rPr>
              <a:t>IPaT</a:t>
            </a:r>
            <a:r>
              <a:rPr lang="en-US" sz="2000" b="1" dirty="0">
                <a:solidFill>
                  <a:schemeClr val="tx1"/>
                </a:solidFill>
              </a:rPr>
              <a:t> All Hands                                   </a:t>
            </a:r>
            <a:r>
              <a:rPr lang="en-US" sz="2000" dirty="0">
                <a:solidFill>
                  <a:schemeClr val="tx1"/>
                </a:solidFill>
              </a:rPr>
              <a:t>Sept 23</a:t>
            </a:r>
          </a:p>
          <a:p>
            <a:pPr>
              <a:lnSpc>
                <a:spcPct val="100000"/>
              </a:lnSpc>
            </a:pPr>
            <a:endParaRPr lang="en-US" sz="2000" b="1" dirty="0">
              <a:solidFill>
                <a:schemeClr val="tx1"/>
              </a:solidFill>
            </a:endParaRPr>
          </a:p>
          <a:p>
            <a:pPr>
              <a:lnSpc>
                <a:spcPct val="100000"/>
              </a:lnSpc>
            </a:pPr>
            <a:r>
              <a:rPr lang="en-US" sz="2000" b="1" dirty="0">
                <a:solidFill>
                  <a:schemeClr val="tx1"/>
                </a:solidFill>
              </a:rPr>
              <a:t>Convergence Innovation Competition                                  				           </a:t>
            </a:r>
            <a:r>
              <a:rPr lang="en-US" sz="2000" dirty="0">
                <a:solidFill>
                  <a:schemeClr val="tx1"/>
                </a:solidFill>
              </a:rPr>
              <a:t>Nov 16</a:t>
            </a:r>
          </a:p>
          <a:p>
            <a:pPr>
              <a:lnSpc>
                <a:spcPct val="100000"/>
              </a:lnSpc>
            </a:pPr>
            <a:endParaRPr lang="en-US" sz="2000" b="1" dirty="0">
              <a:solidFill>
                <a:schemeClr val="tx1"/>
              </a:solidFill>
            </a:endParaRPr>
          </a:p>
          <a:p>
            <a:pPr>
              <a:lnSpc>
                <a:spcPct val="100000"/>
              </a:lnSpc>
            </a:pPr>
            <a:r>
              <a:rPr lang="en-US" sz="2000" b="1" dirty="0">
                <a:solidFill>
                  <a:schemeClr val="tx1"/>
                </a:solidFill>
              </a:rPr>
              <a:t>Annual Holiday Luncheon                    </a:t>
            </a:r>
            <a:r>
              <a:rPr lang="en-US" sz="2000" dirty="0">
                <a:solidFill>
                  <a:schemeClr val="tx1"/>
                </a:solidFill>
              </a:rPr>
              <a:t>Dec                                                </a:t>
            </a:r>
          </a:p>
          <a:p>
            <a:pPr>
              <a:lnSpc>
                <a:spcPct val="100000"/>
              </a:lnSpc>
            </a:pPr>
            <a:endParaRPr lang="en-US" sz="2000" b="1" dirty="0">
              <a:solidFill>
                <a:schemeClr val="tx1"/>
              </a:solidFill>
            </a:endParaRPr>
          </a:p>
          <a:p>
            <a:pPr>
              <a:lnSpc>
                <a:spcPct val="120000"/>
              </a:lnSpc>
            </a:pPr>
            <a:r>
              <a:rPr lang="en-US" sz="2000" b="1" dirty="0" err="1">
                <a:solidFill>
                  <a:schemeClr val="tx1"/>
                </a:solidFill>
              </a:rPr>
              <a:t>IPaT</a:t>
            </a:r>
            <a:r>
              <a:rPr lang="en-US" sz="2000" b="1" dirty="0">
                <a:solidFill>
                  <a:schemeClr val="tx1"/>
                </a:solidFill>
              </a:rPr>
              <a:t> Research Directors                                                   	       </a:t>
            </a:r>
            <a:r>
              <a:rPr lang="en-US" sz="2000" dirty="0">
                <a:solidFill>
                  <a:schemeClr val="tx1"/>
                </a:solidFill>
              </a:rPr>
              <a:t>Sept 14, Oct 17, Nov 14, Dec 5             </a:t>
            </a:r>
            <a:br>
              <a:rPr lang="en-US" sz="2000" dirty="0">
                <a:solidFill>
                  <a:schemeClr val="tx1"/>
                </a:solidFill>
              </a:rPr>
            </a:br>
            <a:r>
              <a:rPr lang="en-US" sz="2000" dirty="0">
                <a:solidFill>
                  <a:schemeClr val="tx1"/>
                </a:solidFill>
              </a:rPr>
              <a:t>                                                       8:30-10am</a:t>
            </a:r>
            <a:endParaRPr lang="en-US" sz="2000" b="1" dirty="0">
              <a:solidFill>
                <a:schemeClr val="tx1"/>
              </a:solidFill>
            </a:endParaRPr>
          </a:p>
          <a:p>
            <a:pPr>
              <a:lnSpc>
                <a:spcPct val="100000"/>
              </a:lnSpc>
            </a:pPr>
            <a:endParaRPr lang="en-US" sz="2000" b="1" dirty="0">
              <a:solidFill>
                <a:schemeClr val="tx1"/>
              </a:solidFill>
            </a:endParaRPr>
          </a:p>
          <a:p>
            <a:pPr>
              <a:lnSpc>
                <a:spcPct val="100000"/>
              </a:lnSpc>
            </a:pPr>
            <a:endParaRPr lang="en-US" sz="2000" b="1" dirty="0">
              <a:solidFill>
                <a:schemeClr val="tx1"/>
              </a:solidFill>
            </a:endParaRPr>
          </a:p>
        </p:txBody>
      </p:sp>
      <p:sp>
        <p:nvSpPr>
          <p:cNvPr id="6" name="Content Placeholder 5"/>
          <p:cNvSpPr>
            <a:spLocks noGrp="1"/>
          </p:cNvSpPr>
          <p:nvPr>
            <p:ph sz="half" idx="11"/>
          </p:nvPr>
        </p:nvSpPr>
        <p:spPr>
          <a:xfrm>
            <a:off x="4633316" y="1103129"/>
            <a:ext cx="4256110" cy="5093710"/>
          </a:xfrm>
        </p:spPr>
        <p:txBody>
          <a:bodyPr>
            <a:normAutofit/>
          </a:bodyPr>
          <a:lstStyle/>
          <a:p>
            <a:pPr>
              <a:lnSpc>
                <a:spcPct val="100000"/>
              </a:lnSpc>
            </a:pPr>
            <a:r>
              <a:rPr lang="en-US" sz="2000" b="1" dirty="0">
                <a:solidFill>
                  <a:schemeClr val="accent4"/>
                </a:solidFill>
              </a:rPr>
              <a:t>Hosted by Research Centers</a:t>
            </a:r>
          </a:p>
          <a:p>
            <a:pPr>
              <a:lnSpc>
                <a:spcPct val="100000"/>
              </a:lnSpc>
            </a:pPr>
            <a:r>
              <a:rPr lang="en-US" sz="2000" b="1" dirty="0">
                <a:solidFill>
                  <a:schemeClr val="tx1"/>
                </a:solidFill>
              </a:rPr>
              <a:t>Health Systems: </a:t>
            </a:r>
            <a:br>
              <a:rPr lang="en-US" sz="2000" b="1" dirty="0">
                <a:solidFill>
                  <a:schemeClr val="tx1"/>
                </a:solidFill>
              </a:rPr>
            </a:br>
            <a:r>
              <a:rPr lang="en-US" sz="2000" b="1" dirty="0">
                <a:solidFill>
                  <a:schemeClr val="tx1"/>
                </a:solidFill>
              </a:rPr>
              <a:t>The Next Generation                 </a:t>
            </a:r>
            <a:r>
              <a:rPr lang="en-US" sz="2000" dirty="0">
                <a:solidFill>
                  <a:schemeClr val="tx1"/>
                </a:solidFill>
              </a:rPr>
              <a:t>Sept 16</a:t>
            </a:r>
          </a:p>
          <a:p>
            <a:pPr>
              <a:lnSpc>
                <a:spcPct val="100000"/>
              </a:lnSpc>
            </a:pPr>
            <a:r>
              <a:rPr lang="en-US" sz="2000" b="1" dirty="0">
                <a:solidFill>
                  <a:schemeClr val="tx1"/>
                </a:solidFill>
              </a:rPr>
              <a:t>Workshop: </a:t>
            </a:r>
            <a:br>
              <a:rPr lang="en-US" sz="2000" b="1" dirty="0">
                <a:solidFill>
                  <a:schemeClr val="tx1"/>
                </a:solidFill>
              </a:rPr>
            </a:br>
            <a:r>
              <a:rPr lang="en-US" sz="2000" b="1" dirty="0">
                <a:solidFill>
                  <a:schemeClr val="tx1"/>
                </a:solidFill>
              </a:rPr>
              <a:t>Healthy Aging	                       </a:t>
            </a:r>
            <a:r>
              <a:rPr lang="en-US" sz="2000" dirty="0">
                <a:solidFill>
                  <a:schemeClr val="tx1"/>
                </a:solidFill>
              </a:rPr>
              <a:t>Oct 6</a:t>
            </a:r>
            <a:endParaRPr lang="en-US" sz="2000" b="1" dirty="0">
              <a:solidFill>
                <a:schemeClr val="tx1"/>
              </a:solidFill>
            </a:endParaRPr>
          </a:p>
          <a:p>
            <a:pPr>
              <a:lnSpc>
                <a:spcPct val="100000"/>
              </a:lnSpc>
            </a:pPr>
            <a:r>
              <a:rPr lang="en-US" sz="2000" b="1" dirty="0">
                <a:solidFill>
                  <a:schemeClr val="tx1"/>
                </a:solidFill>
              </a:rPr>
              <a:t>GVU Research Showcase           </a:t>
            </a:r>
            <a:r>
              <a:rPr lang="en-US" sz="2000" dirty="0">
                <a:solidFill>
                  <a:schemeClr val="tx1"/>
                </a:solidFill>
              </a:rPr>
              <a:t>Oct 26</a:t>
            </a:r>
          </a:p>
          <a:p>
            <a:pPr>
              <a:lnSpc>
                <a:spcPct val="100000"/>
              </a:lnSpc>
            </a:pPr>
            <a:endParaRPr lang="en-US" sz="2000" b="1" dirty="0">
              <a:solidFill>
                <a:schemeClr val="tx1"/>
              </a:solidFill>
            </a:endParaRPr>
          </a:p>
          <a:p>
            <a:pPr>
              <a:lnSpc>
                <a:spcPct val="100000"/>
              </a:lnSpc>
            </a:pPr>
            <a:endParaRPr lang="en-US" sz="2000" b="1" dirty="0">
              <a:solidFill>
                <a:schemeClr val="tx1"/>
              </a:solidFill>
            </a:endParaRPr>
          </a:p>
          <a:p>
            <a:pPr>
              <a:lnSpc>
                <a:spcPct val="100000"/>
              </a:lnSpc>
            </a:pPr>
            <a:endParaRPr lang="en-US" sz="2000" dirty="0">
              <a:solidFill>
                <a:schemeClr val="tx1"/>
              </a:solidFill>
            </a:endParaRPr>
          </a:p>
        </p:txBody>
      </p:sp>
      <p:cxnSp>
        <p:nvCxnSpPr>
          <p:cNvPr id="8" name="Straight Connector 7"/>
          <p:cNvCxnSpPr/>
          <p:nvPr/>
        </p:nvCxnSpPr>
        <p:spPr>
          <a:xfrm>
            <a:off x="4493846" y="1248901"/>
            <a:ext cx="0" cy="480591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
          <a:stretch>
            <a:fillRect/>
          </a:stretch>
        </p:blipFill>
        <p:spPr>
          <a:xfrm>
            <a:off x="4702777" y="3479471"/>
            <a:ext cx="4186650" cy="2756257"/>
          </a:xfrm>
          <a:prstGeom prst="rect">
            <a:avLst/>
          </a:prstGeom>
        </p:spPr>
      </p:pic>
    </p:spTree>
    <p:extLst>
      <p:ext uri="{BB962C8B-B14F-4D97-AF65-F5344CB8AC3E}">
        <p14:creationId xmlns:p14="http://schemas.microsoft.com/office/powerpoint/2010/main" val="11518016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574" y="182251"/>
            <a:ext cx="6586797" cy="1885088"/>
          </a:xfrm>
        </p:spPr>
        <p:txBody>
          <a:bodyPr>
            <a:normAutofit/>
          </a:bodyPr>
          <a:lstStyle/>
          <a:p>
            <a:r>
              <a:rPr lang="en-US" sz="2400" dirty="0"/>
              <a:t>What Can You Find Out </a:t>
            </a:r>
            <a:br>
              <a:rPr lang="en-US" sz="2400" dirty="0"/>
            </a:br>
            <a:r>
              <a:rPr lang="en-US" sz="2400" dirty="0"/>
              <a:t>at the </a:t>
            </a:r>
            <a:r>
              <a:rPr lang="en-US" sz="2400" dirty="0" err="1"/>
              <a:t>IPaT</a:t>
            </a:r>
            <a:r>
              <a:rPr lang="en-US" sz="2400" dirty="0"/>
              <a:t> All Hands </a:t>
            </a:r>
            <a:r>
              <a:rPr lang="en-US" sz="2400" dirty="0" err="1"/>
              <a:t>Mtg</a:t>
            </a:r>
            <a:r>
              <a:rPr lang="en-US" dirty="0"/>
              <a:t> </a:t>
            </a:r>
            <a:br>
              <a:rPr lang="en-US" dirty="0"/>
            </a:br>
            <a:r>
              <a:rPr lang="en-US" dirty="0"/>
              <a:t>on September 23</a:t>
            </a:r>
            <a:r>
              <a:rPr lang="en-US" baseline="30000" dirty="0"/>
              <a:t>rd</a:t>
            </a:r>
            <a:r>
              <a:rPr lang="en-US" dirty="0"/>
              <a:t>?</a:t>
            </a:r>
            <a:endParaRPr lang="en-US" sz="2400" dirty="0">
              <a:solidFill>
                <a:schemeClr val="tx1"/>
              </a:solidFill>
            </a:endParaRPr>
          </a:p>
        </p:txBody>
      </p:sp>
    </p:spTree>
    <p:extLst>
      <p:ext uri="{BB962C8B-B14F-4D97-AF65-F5344CB8AC3E}">
        <p14:creationId xmlns:p14="http://schemas.microsoft.com/office/powerpoint/2010/main" val="229422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New on the </a:t>
            </a:r>
            <a:r>
              <a:rPr lang="en-US" sz="2400" dirty="0" err="1"/>
              <a:t>IPaT</a:t>
            </a:r>
            <a:r>
              <a:rPr lang="en-US" sz="2400" dirty="0"/>
              <a:t> website</a:t>
            </a:r>
            <a:endParaRPr lang="en-US" sz="2400" dirty="0">
              <a:solidFill>
                <a:schemeClr val="tx1"/>
              </a:solidFill>
            </a:endParaRPr>
          </a:p>
        </p:txBody>
      </p:sp>
      <p:sp>
        <p:nvSpPr>
          <p:cNvPr id="3" name="Content Placeholder 2"/>
          <p:cNvSpPr>
            <a:spLocks noGrp="1"/>
          </p:cNvSpPr>
          <p:nvPr>
            <p:ph idx="1"/>
          </p:nvPr>
        </p:nvSpPr>
        <p:spPr/>
        <p:txBody>
          <a:bodyPr vert="horz" lIns="91440" tIns="45720" rIns="91440" bIns="45720" rtlCol="0" anchor="t">
            <a:normAutofit fontScale="92500" lnSpcReduction="10000"/>
          </a:bodyPr>
          <a:lstStyle/>
          <a:p>
            <a:r>
              <a:rPr lang="en-US" dirty="0">
                <a:solidFill>
                  <a:schemeClr val="tx1"/>
                </a:solidFill>
              </a:rPr>
              <a:t>-Study recruitment page</a:t>
            </a:r>
          </a:p>
          <a:p>
            <a:r>
              <a:rPr lang="en-US" dirty="0">
                <a:solidFill>
                  <a:schemeClr val="tx1"/>
                </a:solidFill>
              </a:rPr>
              <a:t>-Current funding opportunities (Francine </a:t>
            </a:r>
            <a:r>
              <a:rPr lang="en-US" dirty="0" err="1">
                <a:solidFill>
                  <a:schemeClr val="tx1"/>
                </a:solidFill>
              </a:rPr>
              <a:t>Lyken</a:t>
            </a:r>
            <a:r>
              <a:rPr lang="en-US" dirty="0">
                <a:solidFill>
                  <a:schemeClr val="tx1"/>
                </a:solidFill>
              </a:rPr>
              <a:t> - </a:t>
            </a:r>
            <a:r>
              <a:rPr lang="en-US" dirty="0">
                <a:solidFill>
                  <a:srgbClr val="595959"/>
                </a:solidFill>
                <a:hlinkClick r:id="rId3"/>
              </a:rPr>
              <a:t>francine.lyken@his.gatech.edu</a:t>
            </a:r>
            <a:r>
              <a:rPr lang="en-US" dirty="0">
                <a:solidFill>
                  <a:srgbClr val="595959"/>
                </a:solidFill>
              </a:rPr>
              <a:t>)</a:t>
            </a:r>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r>
              <a:rPr lang="en-US" dirty="0">
                <a:solidFill>
                  <a:schemeClr val="tx1"/>
                </a:solidFill>
              </a:rPr>
              <a:t>*Reminder: Send your story ideas (Alyson Powell – </a:t>
            </a:r>
            <a:r>
              <a:rPr lang="en-US" dirty="0">
                <a:solidFill>
                  <a:srgbClr val="595959"/>
                </a:solidFill>
                <a:hlinkClick r:id="rId4"/>
              </a:rPr>
              <a:t>alyson.powell@ipat.gatech.edu</a:t>
            </a:r>
            <a:r>
              <a:rPr lang="en-US" dirty="0">
                <a:solidFill>
                  <a:srgbClr val="595959"/>
                </a:solidFill>
              </a:rPr>
              <a:t>)</a:t>
            </a:r>
            <a:endParaRPr lang="en-US" dirty="0">
              <a:solidFill>
                <a:schemeClr val="tx1"/>
              </a:solidFill>
            </a:endParaRPr>
          </a:p>
          <a:p>
            <a:endParaRPr lang="en-US" dirty="0">
              <a:solidFill>
                <a:schemeClr val="tx1"/>
              </a:solidFill>
            </a:endParaRPr>
          </a:p>
          <a:p>
            <a:endParaRPr lang="en-US" dirty="0">
              <a:solidFill>
                <a:schemeClr val="tx1"/>
              </a:solidFill>
            </a:endParaRPr>
          </a:p>
        </p:txBody>
      </p:sp>
      <p:pic>
        <p:nvPicPr>
          <p:cNvPr id="7" name="Picture 6" descr="Screen Shot 2016-08-29 at 12.00.52 P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239713" y="2122488"/>
            <a:ext cx="4181438" cy="2993134"/>
          </a:xfrm>
          <a:prstGeom prst="rect">
            <a:avLst/>
          </a:prstGeom>
        </p:spPr>
      </p:pic>
      <p:pic>
        <p:nvPicPr>
          <p:cNvPr id="8" name="Picture 7" descr="Screen Shot 2016-08-29 at 12.03.46 PM.pn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4738210" y="2122488"/>
            <a:ext cx="3175329" cy="3526169"/>
          </a:xfrm>
          <a:prstGeom prst="rect">
            <a:avLst/>
          </a:prstGeom>
        </p:spPr>
      </p:pic>
    </p:spTree>
    <p:extLst>
      <p:ext uri="{BB962C8B-B14F-4D97-AF65-F5344CB8AC3E}">
        <p14:creationId xmlns:p14="http://schemas.microsoft.com/office/powerpoint/2010/main" val="30861747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575" y="233051"/>
            <a:ext cx="4346626" cy="854069"/>
          </a:xfrm>
        </p:spPr>
        <p:txBody>
          <a:bodyPr>
            <a:normAutofit/>
          </a:bodyPr>
          <a:lstStyle/>
          <a:p>
            <a:r>
              <a:rPr lang="en-US" sz="2800" dirty="0"/>
              <a:t>Ed Price</a:t>
            </a:r>
            <a:endParaRPr lang="en-US" sz="2800" dirty="0">
              <a:solidFill>
                <a:schemeClr val="tx1"/>
              </a:solidFill>
            </a:endParaRPr>
          </a:p>
        </p:txBody>
      </p:sp>
      <p:sp>
        <p:nvSpPr>
          <p:cNvPr id="4" name="Content Placeholder 3"/>
          <p:cNvSpPr>
            <a:spLocks noGrp="1"/>
          </p:cNvSpPr>
          <p:nvPr>
            <p:ph sz="half" idx="2"/>
          </p:nvPr>
        </p:nvSpPr>
        <p:spPr>
          <a:xfrm>
            <a:off x="174574" y="1122222"/>
            <a:ext cx="4631106" cy="5426859"/>
          </a:xfrm>
        </p:spPr>
        <p:txBody>
          <a:bodyPr>
            <a:normAutofit fontScale="92500" lnSpcReduction="20000"/>
          </a:bodyPr>
          <a:lstStyle/>
          <a:p>
            <a:pPr>
              <a:lnSpc>
                <a:spcPct val="110000"/>
              </a:lnSpc>
            </a:pPr>
            <a:r>
              <a:rPr lang="en-US" dirty="0"/>
              <a:t>Project Manager of Federal Research Partnerships and Director of Research Partnerships in </a:t>
            </a:r>
            <a:r>
              <a:rPr lang="en-US" dirty="0" err="1"/>
              <a:t>IPaT</a:t>
            </a:r>
            <a:r>
              <a:rPr lang="en-US" dirty="0"/>
              <a:t> </a:t>
            </a:r>
          </a:p>
          <a:p>
            <a:pPr>
              <a:lnSpc>
                <a:spcPct val="110000"/>
              </a:lnSpc>
            </a:pPr>
            <a:r>
              <a:rPr lang="en-US" dirty="0"/>
              <a:t>Research Director in IMTC, one of the </a:t>
            </a:r>
            <a:r>
              <a:rPr lang="en-US" dirty="0" smtClean="0"/>
              <a:t/>
            </a:r>
            <a:br>
              <a:rPr lang="en-US" dirty="0" smtClean="0"/>
            </a:br>
            <a:r>
              <a:rPr lang="en-US" dirty="0" smtClean="0"/>
              <a:t>co-founders </a:t>
            </a:r>
            <a:r>
              <a:rPr lang="en-US" dirty="0"/>
              <a:t>of the Center, starting here as a student in 1989</a:t>
            </a:r>
          </a:p>
          <a:p>
            <a:pPr>
              <a:lnSpc>
                <a:spcPct val="110000"/>
              </a:lnSpc>
            </a:pPr>
            <a:r>
              <a:rPr lang="en-US" dirty="0"/>
              <a:t>Holds a number of patents in phonetic audio search and telemedicine networks </a:t>
            </a:r>
          </a:p>
          <a:p>
            <a:pPr>
              <a:lnSpc>
                <a:spcPct val="110000"/>
              </a:lnSpc>
            </a:pPr>
            <a:r>
              <a:rPr lang="en-US" dirty="0"/>
              <a:t>Co-Inventor of the fundamental technology behind </a:t>
            </a:r>
            <a:r>
              <a:rPr lang="en-US" dirty="0" err="1"/>
              <a:t>Nexidia</a:t>
            </a:r>
            <a:r>
              <a:rPr lang="en-US" dirty="0"/>
              <a:t>, a successful speech search company</a:t>
            </a:r>
          </a:p>
          <a:p>
            <a:pPr>
              <a:lnSpc>
                <a:spcPct val="110000"/>
              </a:lnSpc>
            </a:pPr>
            <a:r>
              <a:rPr lang="en-US" dirty="0"/>
              <a:t>Led many research efforts including award-winning Odyssey Online educational program</a:t>
            </a:r>
          </a:p>
          <a:p>
            <a:pPr>
              <a:lnSpc>
                <a:spcPct val="110000"/>
              </a:lnSpc>
            </a:pPr>
            <a:r>
              <a:rPr lang="en-US" dirty="0"/>
              <a:t>Was behind the proposed ITU H.350 for videoconferencing technologies</a:t>
            </a:r>
          </a:p>
          <a:p>
            <a:pPr>
              <a:lnSpc>
                <a:spcPct val="110000"/>
              </a:lnSpc>
            </a:pPr>
            <a:r>
              <a:rPr lang="en-US" dirty="0"/>
              <a:t>Project Director, Wireless RERC </a:t>
            </a:r>
          </a:p>
        </p:txBody>
      </p:sp>
      <p:pic>
        <p:nvPicPr>
          <p:cNvPr id="5" name="Content Placeholder 4"/>
          <p:cNvPicPr>
            <a:picLocks noGrp="1" noChangeAspect="1"/>
          </p:cNvPicPr>
          <p:nvPr>
            <p:ph sz="half" idx="11"/>
          </p:nvPr>
        </p:nvPicPr>
        <p:blipFill>
          <a:blip r:embed="rId3">
            <a:extLst>
              <a:ext uri="{28A0092B-C50C-407E-A947-70E740481C1C}">
                <a14:useLocalDpi xmlns:a14="http://schemas.microsoft.com/office/drawing/2010/main"/>
              </a:ext>
            </a:extLst>
          </a:blip>
          <a:stretch>
            <a:fillRect/>
          </a:stretch>
        </p:blipFill>
        <p:spPr>
          <a:xfrm>
            <a:off x="5122154" y="1122223"/>
            <a:ext cx="3278433" cy="3278433"/>
          </a:xfrm>
          <a:prstGeom prst="rect">
            <a:avLst/>
          </a:prstGeom>
        </p:spPr>
      </p:pic>
    </p:spTree>
    <p:extLst>
      <p:ext uri="{BB962C8B-B14F-4D97-AF65-F5344CB8AC3E}">
        <p14:creationId xmlns:p14="http://schemas.microsoft.com/office/powerpoint/2010/main" val="3414348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600" dirty="0"/>
              <a:t>IRI 1.1 – Circa </a:t>
            </a:r>
            <a:r>
              <a:rPr lang="en-US" sz="2600" dirty="0" smtClean="0"/>
              <a:t>2014 (14 points)</a:t>
            </a:r>
            <a:endParaRPr lang="en-US" sz="2600" dirty="0">
              <a:solidFill>
                <a:schemeClr val="tx1"/>
              </a:solidFill>
            </a:endParaRPr>
          </a:p>
        </p:txBody>
      </p:sp>
      <p:sp>
        <p:nvSpPr>
          <p:cNvPr id="4" name="Content Placeholder 3"/>
          <p:cNvSpPr>
            <a:spLocks noGrp="1"/>
          </p:cNvSpPr>
          <p:nvPr>
            <p:ph idx="1"/>
          </p:nvPr>
        </p:nvSpPr>
        <p:spPr>
          <a:xfrm>
            <a:off x="184734" y="996804"/>
            <a:ext cx="8823342" cy="5515208"/>
          </a:xfrm>
        </p:spPr>
        <p:txBody>
          <a:bodyPr>
            <a:noAutofit/>
          </a:bodyPr>
          <a:lstStyle/>
          <a:p>
            <a:pPr fontAlgn="base"/>
            <a:r>
              <a:rPr lang="en-US" sz="1200" dirty="0" smtClean="0"/>
              <a:t>IRIs are expected to:</a:t>
            </a:r>
          </a:p>
          <a:p>
            <a:pPr fontAlgn="base"/>
            <a:r>
              <a:rPr lang="en-US" sz="1200" dirty="0" smtClean="0"/>
              <a:t>Develop </a:t>
            </a:r>
            <a:r>
              <a:rPr lang="en-US" sz="1200" dirty="0"/>
              <a:t>a vision and strategic plan​</a:t>
            </a:r>
          </a:p>
          <a:p>
            <a:pPr fontAlgn="base"/>
            <a:r>
              <a:rPr lang="en-US" sz="1200" u="sng" dirty="0"/>
              <a:t>Internal Coordination and Facilitation</a:t>
            </a:r>
            <a:r>
              <a:rPr lang="en-US" sz="1200" dirty="0"/>
              <a:t>​</a:t>
            </a:r>
          </a:p>
          <a:p>
            <a:pPr fontAlgn="base"/>
            <a:r>
              <a:rPr lang="en-US" sz="1200" dirty="0"/>
              <a:t>Communicate the broad research vision to all members​</a:t>
            </a:r>
          </a:p>
          <a:p>
            <a:pPr fontAlgn="base"/>
            <a:r>
              <a:rPr lang="en-US" sz="1200" dirty="0"/>
              <a:t>Work closely with colleges, schools, IRCs/CTRs, and GTRI to coordinate research efforts in the IRI subject area, including in the support and retention of faculty members in areas related to the IRI’s mission​</a:t>
            </a:r>
          </a:p>
          <a:p>
            <a:pPr fontAlgn="base"/>
            <a:r>
              <a:rPr lang="en-US" sz="1200" dirty="0"/>
              <a:t>Support multiple IRCs and CTRs aligned with the IRI subject area​</a:t>
            </a:r>
          </a:p>
          <a:p>
            <a:pPr fontAlgn="base"/>
            <a:r>
              <a:rPr lang="en-US" sz="1200" dirty="0"/>
              <a:t>Catalyze new research directions, maintain a dynamic research portfolio, and facilitate the formation of  interdisciplinary teams, including enabling and incubating the development of new IRCs and CTRs.​</a:t>
            </a:r>
          </a:p>
          <a:p>
            <a:pPr fontAlgn="base"/>
            <a:r>
              <a:rPr lang="en-US" sz="1200" dirty="0"/>
              <a:t>Be inclusive organizations that strive to serve all faculty working in the research theme​</a:t>
            </a:r>
          </a:p>
          <a:p>
            <a:pPr fontAlgn="base"/>
            <a:r>
              <a:rPr lang="en-US" sz="1200" u="sng" dirty="0"/>
              <a:t>External Partnerships and Thought Leadership</a:t>
            </a:r>
            <a:r>
              <a:rPr lang="en-US" sz="1200" dirty="0"/>
              <a:t>​</a:t>
            </a:r>
          </a:p>
          <a:p>
            <a:pPr fontAlgn="base"/>
            <a:r>
              <a:rPr lang="en-US" sz="1200" dirty="0"/>
              <a:t>Coordinate with GTRC and EI2 on economic development activities​</a:t>
            </a:r>
          </a:p>
          <a:p>
            <a:pPr fontAlgn="base"/>
            <a:r>
              <a:rPr lang="en-US" sz="1200" dirty="0"/>
              <a:t>Act as an effective focal point for interactions with external partners in the IRI focus area​</a:t>
            </a:r>
          </a:p>
          <a:p>
            <a:pPr fontAlgn="base"/>
            <a:r>
              <a:rPr lang="en-US" sz="1200" dirty="0"/>
              <a:t>Organize and articulate national and international thought leadership in the IRI subject area​</a:t>
            </a:r>
          </a:p>
          <a:p>
            <a:pPr fontAlgn="base"/>
            <a:r>
              <a:rPr lang="en-US" sz="1200" dirty="0"/>
              <a:t>Enable the creation of funding opportunities through policy participation and leadership in the development of national and state science and technology priorities​</a:t>
            </a:r>
          </a:p>
          <a:p>
            <a:pPr fontAlgn="base"/>
            <a:r>
              <a:rPr lang="en-US" sz="1200" u="sng" dirty="0"/>
              <a:t>Resource and Facility Management</a:t>
            </a:r>
            <a:r>
              <a:rPr lang="en-US" sz="1200" dirty="0"/>
              <a:t>​</a:t>
            </a:r>
          </a:p>
          <a:p>
            <a:pPr fontAlgn="base"/>
            <a:r>
              <a:rPr lang="en-US" sz="1200" dirty="0"/>
              <a:t>Facilitate use of shared (personnel and physical) resources ​</a:t>
            </a:r>
          </a:p>
          <a:p>
            <a:pPr fontAlgn="base"/>
            <a:r>
              <a:rPr lang="en-US" sz="1200" dirty="0"/>
              <a:t>Manage and support research space, including core resources and facilities, as appropriate to the research field (*** If not relevant to IPAT, will not be a component of the review***)​</a:t>
            </a:r>
          </a:p>
          <a:p>
            <a:pPr fontAlgn="base"/>
            <a:r>
              <a:rPr lang="en-US" sz="1200" dirty="0"/>
              <a:t>Provide staff support and other resources to facilitate the development of large-scale multi-investigator extramural grant proposals​</a:t>
            </a:r>
          </a:p>
          <a:p>
            <a:pPr fontAlgn="base"/>
            <a:r>
              <a:rPr lang="en-US" sz="1200" dirty="0"/>
              <a:t>Provide seed funding opportunities for new research ideas</a:t>
            </a:r>
          </a:p>
        </p:txBody>
      </p:sp>
    </p:spTree>
    <p:extLst>
      <p:ext uri="{BB962C8B-B14F-4D97-AF65-F5344CB8AC3E}">
        <p14:creationId xmlns:p14="http://schemas.microsoft.com/office/powerpoint/2010/main" val="2576676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574" y="182251"/>
            <a:ext cx="6586797" cy="814552"/>
          </a:xfrm>
        </p:spPr>
        <p:txBody>
          <a:bodyPr>
            <a:normAutofit/>
          </a:bodyPr>
          <a:lstStyle/>
          <a:p>
            <a:r>
              <a:rPr lang="en-US" sz="2600" dirty="0" smtClean="0"/>
              <a:t>DRAFT IRI </a:t>
            </a:r>
            <a:r>
              <a:rPr lang="en-US" sz="2600" dirty="0"/>
              <a:t>2.0</a:t>
            </a:r>
            <a:endParaRPr lang="en-US" sz="2600" dirty="0">
              <a:solidFill>
                <a:schemeClr val="tx1"/>
              </a:solidFill>
            </a:endParaRPr>
          </a:p>
        </p:txBody>
      </p:sp>
      <p:sp>
        <p:nvSpPr>
          <p:cNvPr id="4" name="Content Placeholder 3"/>
          <p:cNvSpPr>
            <a:spLocks noGrp="1"/>
          </p:cNvSpPr>
          <p:nvPr>
            <p:ph idx="1"/>
          </p:nvPr>
        </p:nvSpPr>
        <p:spPr>
          <a:xfrm>
            <a:off x="184734" y="1139043"/>
            <a:ext cx="8552865" cy="5123815"/>
          </a:xfrm>
        </p:spPr>
        <p:txBody>
          <a:bodyPr>
            <a:normAutofit/>
          </a:bodyPr>
          <a:lstStyle/>
          <a:p>
            <a:pPr fontAlgn="base"/>
            <a:r>
              <a:rPr lang="en-US" b="1" dirty="0"/>
              <a:t>Concise IRI 2.0 description (for external communication)</a:t>
            </a:r>
            <a:r>
              <a:rPr lang="en-US" dirty="0"/>
              <a:t>:​</a:t>
            </a:r>
          </a:p>
          <a:p>
            <a:pPr fontAlgn="base"/>
            <a:r>
              <a:rPr lang="en-US" dirty="0"/>
              <a:t>​</a:t>
            </a:r>
          </a:p>
          <a:p>
            <a:pPr fontAlgn="base"/>
            <a:r>
              <a:rPr lang="en-US" dirty="0"/>
              <a:t>An Interdisciplinary Research Institute (IRI) provides </a:t>
            </a:r>
            <a:r>
              <a:rPr lang="en-US" b="1" u="sng" dirty="0"/>
              <a:t>a focal point for Georgia Tech’s interdisciplinary research and transition activities </a:t>
            </a:r>
            <a:r>
              <a:rPr lang="en-US" dirty="0"/>
              <a:t>in strategic focus areas.   It serves as steward for Georgia Tech’s </a:t>
            </a:r>
            <a:r>
              <a:rPr lang="en-US" b="1" u="sng" dirty="0"/>
              <a:t>thought leadership</a:t>
            </a:r>
            <a:r>
              <a:rPr lang="en-US" dirty="0"/>
              <a:t> role in this area and as such helps </a:t>
            </a:r>
            <a:r>
              <a:rPr lang="en-US" b="1" u="sng" dirty="0"/>
              <a:t>develop, support, and facilitate interdisciplinary sponsored research</a:t>
            </a:r>
            <a:r>
              <a:rPr lang="en-US" dirty="0"/>
              <a:t> across all Georgia Tech schools and research units, and provides an important, but not exclusive, </a:t>
            </a:r>
            <a:r>
              <a:rPr lang="en-US" b="1" u="sng" dirty="0"/>
              <a:t>gateway for industry collaboration </a:t>
            </a:r>
            <a:r>
              <a:rPr lang="en-US" dirty="0"/>
              <a:t>and sponsorship.   The IRI may also provide shared research space, equipment and administrative services.   The number of IRI’s and their strategic focus areas will evolve with Georgia Tech’s grand challenge areas of interest for transformative impact on society and the economy.  </a:t>
            </a:r>
          </a:p>
        </p:txBody>
      </p:sp>
    </p:spTree>
    <p:extLst>
      <p:ext uri="{BB962C8B-B14F-4D97-AF65-F5344CB8AC3E}">
        <p14:creationId xmlns:p14="http://schemas.microsoft.com/office/powerpoint/2010/main" val="129299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574" y="182251"/>
            <a:ext cx="6586797" cy="814552"/>
          </a:xfrm>
        </p:spPr>
        <p:txBody>
          <a:bodyPr>
            <a:normAutofit/>
          </a:bodyPr>
          <a:lstStyle/>
          <a:p>
            <a:r>
              <a:rPr lang="en-US" sz="2600" dirty="0"/>
              <a:t>Draft IRI 2.0 – Circa </a:t>
            </a:r>
            <a:r>
              <a:rPr lang="en-US" sz="2600" dirty="0" smtClean="0"/>
              <a:t>2017 (10 Points)</a:t>
            </a:r>
            <a:endParaRPr lang="en-US" sz="2600" dirty="0">
              <a:solidFill>
                <a:schemeClr val="tx1"/>
              </a:solidFill>
            </a:endParaRPr>
          </a:p>
        </p:txBody>
      </p:sp>
      <p:sp>
        <p:nvSpPr>
          <p:cNvPr id="4" name="Content Placeholder 3"/>
          <p:cNvSpPr>
            <a:spLocks noGrp="1"/>
          </p:cNvSpPr>
          <p:nvPr>
            <p:ph idx="1"/>
          </p:nvPr>
        </p:nvSpPr>
        <p:spPr>
          <a:xfrm>
            <a:off x="174574" y="817768"/>
            <a:ext cx="8959266" cy="5607746"/>
          </a:xfrm>
        </p:spPr>
        <p:txBody>
          <a:bodyPr>
            <a:noAutofit/>
          </a:bodyPr>
          <a:lstStyle/>
          <a:p>
            <a:pPr fontAlgn="base"/>
            <a:r>
              <a:rPr lang="en-US" sz="1600" b="1" dirty="0"/>
              <a:t>IRIs are expected to:</a:t>
            </a:r>
            <a:r>
              <a:rPr lang="en-US" sz="1600" dirty="0"/>
              <a:t>​</a:t>
            </a:r>
          </a:p>
          <a:p>
            <a:pPr fontAlgn="base"/>
            <a:r>
              <a:rPr lang="en-US" sz="1600" dirty="0"/>
              <a:t>•  Develop a vision and strategic plan​</a:t>
            </a:r>
          </a:p>
          <a:p>
            <a:pPr fontAlgn="base"/>
            <a:r>
              <a:rPr lang="en-US" sz="1600" u="sng" dirty="0"/>
              <a:t>Internal Coordination and Facilitation</a:t>
            </a:r>
            <a:r>
              <a:rPr lang="en-US" sz="1600" dirty="0"/>
              <a:t>​</a:t>
            </a:r>
          </a:p>
          <a:p>
            <a:pPr fontAlgn="base"/>
            <a:r>
              <a:rPr lang="en-US" sz="1600" dirty="0"/>
              <a:t>•  Communicate the broad research vision to all members​</a:t>
            </a:r>
          </a:p>
          <a:p>
            <a:pPr fontAlgn="base"/>
            <a:r>
              <a:rPr lang="en-US" sz="1600" dirty="0"/>
              <a:t>•  Work closely with colleges, schools, IRCs/CTRs, and GTRI to coordinate research efforts in the IRI subject area, including in the support and retention of faculty members in areas related to the IRI’s mission​</a:t>
            </a:r>
          </a:p>
          <a:p>
            <a:pPr fontAlgn="base"/>
            <a:r>
              <a:rPr lang="en-US" sz="1600" dirty="0"/>
              <a:t>•  Catalyze new research directions, maintain a dynamic research portfolio, and facilitate the formation of  interdisciplinary teams, including enabling and incubating the development of new IRCs and CTRs​</a:t>
            </a:r>
          </a:p>
          <a:p>
            <a:pPr fontAlgn="base"/>
            <a:r>
              <a:rPr lang="en-US" sz="1600" u="sng" dirty="0"/>
              <a:t>External Partnerships and Thought Leadership</a:t>
            </a:r>
            <a:r>
              <a:rPr lang="en-US" sz="1600" dirty="0"/>
              <a:t>​</a:t>
            </a:r>
          </a:p>
          <a:p>
            <a:pPr fontAlgn="base"/>
            <a:r>
              <a:rPr lang="en-US" sz="1600" dirty="0"/>
              <a:t>•  Act as an effective focal point for interactions with external partners in the IRI focus area​</a:t>
            </a:r>
          </a:p>
          <a:p>
            <a:pPr fontAlgn="base"/>
            <a:r>
              <a:rPr lang="en-US" sz="1600" dirty="0"/>
              <a:t>•  Organize and articulate national and international thought leadership in the IRI subject area​</a:t>
            </a:r>
          </a:p>
          <a:p>
            <a:pPr fontAlgn="base"/>
            <a:r>
              <a:rPr lang="en-US" sz="1600" dirty="0"/>
              <a:t>•  Enable the creation of funding opportunities through policy participation and leadership in the development of national and state science and technology priorities​</a:t>
            </a:r>
          </a:p>
          <a:p>
            <a:pPr fontAlgn="base"/>
            <a:r>
              <a:rPr lang="en-US" sz="1600" dirty="0"/>
              <a:t>•  Coordinate with GTRC, EI2 and Government Relations on (</a:t>
            </a:r>
            <a:r>
              <a:rPr lang="en-US" sz="1600" dirty="0" err="1"/>
              <a:t>i</a:t>
            </a:r>
            <a:r>
              <a:rPr lang="en-US" sz="1600" dirty="0"/>
              <a:t>) research and development, (ii) technology commercialization, and (iii) economic development and entrepreneurship​</a:t>
            </a:r>
          </a:p>
          <a:p>
            <a:pPr fontAlgn="base"/>
            <a:r>
              <a:rPr lang="en-US" sz="1600" u="sng" dirty="0"/>
              <a:t>Resource and Facility Management</a:t>
            </a:r>
            <a:r>
              <a:rPr lang="en-US" sz="1600" dirty="0"/>
              <a:t>​</a:t>
            </a:r>
          </a:p>
          <a:p>
            <a:pPr fontAlgn="base"/>
            <a:r>
              <a:rPr lang="en-US" sz="1600" dirty="0"/>
              <a:t>•  Provide leadership and resources to facilitate the development of large-scale multi-investigator extramural grant proposals​</a:t>
            </a:r>
          </a:p>
          <a:p>
            <a:pPr fontAlgn="base"/>
            <a:r>
              <a:rPr lang="en-US" sz="1600" dirty="0"/>
              <a:t>•  Manage and support research space, including core resources and facilities, as appropriate to the research field</a:t>
            </a:r>
          </a:p>
          <a:p>
            <a:pPr fontAlgn="base"/>
            <a:r>
              <a:rPr lang="en-US" sz="800" dirty="0"/>
              <a:t> </a:t>
            </a:r>
          </a:p>
        </p:txBody>
      </p:sp>
    </p:spTree>
    <p:extLst>
      <p:ext uri="{BB962C8B-B14F-4D97-AF65-F5344CB8AC3E}">
        <p14:creationId xmlns:p14="http://schemas.microsoft.com/office/powerpoint/2010/main" val="37586902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574" y="182251"/>
            <a:ext cx="6586797" cy="814552"/>
          </a:xfrm>
        </p:spPr>
        <p:txBody>
          <a:bodyPr>
            <a:normAutofit/>
          </a:bodyPr>
          <a:lstStyle/>
          <a:p>
            <a:r>
              <a:rPr lang="en-US" sz="2600" dirty="0"/>
              <a:t>CODA Update</a:t>
            </a:r>
            <a:endParaRPr lang="en-US" sz="2600" dirty="0">
              <a:solidFill>
                <a:schemeClr val="tx1"/>
              </a:solidFill>
            </a:endParaRPr>
          </a:p>
        </p:txBody>
      </p:sp>
      <p:sp>
        <p:nvSpPr>
          <p:cNvPr id="4" name="Content Placeholder 3"/>
          <p:cNvSpPr>
            <a:spLocks noGrp="1"/>
          </p:cNvSpPr>
          <p:nvPr>
            <p:ph idx="1"/>
          </p:nvPr>
        </p:nvSpPr>
        <p:spPr>
          <a:xfrm>
            <a:off x="184734" y="1139043"/>
            <a:ext cx="8552865" cy="5123815"/>
          </a:xfrm>
        </p:spPr>
        <p:txBody>
          <a:bodyPr>
            <a:normAutofit/>
          </a:bodyPr>
          <a:lstStyle/>
          <a:p>
            <a:pPr fontAlgn="base"/>
            <a:r>
              <a:rPr lang="en-US" dirty="0" err="1"/>
              <a:t>IPaT</a:t>
            </a:r>
            <a:r>
              <a:rPr lang="en-US" dirty="0"/>
              <a:t> demonstrated excellent leadership in helping to shape </a:t>
            </a:r>
            <a:r>
              <a:rPr lang="en-US" dirty="0" smtClean="0"/>
              <a:t>numerous </a:t>
            </a:r>
            <a:r>
              <a:rPr lang="en-US" dirty="0"/>
              <a:t>neighborhoods:​</a:t>
            </a:r>
            <a:endParaRPr lang="en-US" dirty="0" smtClean="0"/>
          </a:p>
          <a:p>
            <a:pPr fontAlgn="base"/>
            <a:endParaRPr lang="en-US" dirty="0"/>
          </a:p>
          <a:p>
            <a:pPr fontAlgn="base"/>
            <a:r>
              <a:rPr lang="en-US" dirty="0" smtClean="0"/>
              <a:t>		        Health</a:t>
            </a:r>
            <a:r>
              <a:rPr lang="en-US" dirty="0"/>
              <a:t>, Internet of Things, Smart Cities​</a:t>
            </a:r>
          </a:p>
          <a:p>
            <a:pPr algn="ctr" fontAlgn="base"/>
            <a:r>
              <a:rPr lang="en-US" b="1" u="sng" dirty="0">
                <a:solidFill>
                  <a:srgbClr val="C00000"/>
                </a:solidFill>
              </a:rPr>
              <a:t>Thank you!!</a:t>
            </a:r>
            <a:r>
              <a:rPr lang="en-US" dirty="0">
                <a:solidFill>
                  <a:srgbClr val="C00000"/>
                </a:solidFill>
              </a:rPr>
              <a:t>​</a:t>
            </a:r>
          </a:p>
          <a:p>
            <a:pPr fontAlgn="base"/>
            <a:endParaRPr lang="en-US" dirty="0"/>
          </a:p>
          <a:p>
            <a:pPr fontAlgn="base"/>
            <a:r>
              <a:rPr lang="en-US" dirty="0"/>
              <a:t>CODA FSG providing potential occupancy plans to Deans/EVPs in September​</a:t>
            </a:r>
            <a:endParaRPr lang="en-US" dirty="0" smtClean="0"/>
          </a:p>
          <a:p>
            <a:pPr fontAlgn="base"/>
            <a:endParaRPr lang="en-US" dirty="0"/>
          </a:p>
          <a:p>
            <a:pPr fontAlgn="base"/>
            <a:r>
              <a:rPr lang="en-US" dirty="0"/>
              <a:t>Neighborhoods to start working with interior design firm now​</a:t>
            </a:r>
            <a:endParaRPr lang="en-US" dirty="0" smtClean="0"/>
          </a:p>
          <a:p>
            <a:pPr fontAlgn="base"/>
            <a:endParaRPr lang="en-US" dirty="0"/>
          </a:p>
          <a:p>
            <a:pPr fontAlgn="base"/>
            <a:r>
              <a:rPr lang="en-US" dirty="0"/>
              <a:t>Primary occupancy plan expected mid-October</a:t>
            </a:r>
          </a:p>
          <a:p>
            <a:pPr fontAlgn="base"/>
            <a:r>
              <a:rPr lang="en-US" dirty="0"/>
              <a:t> </a:t>
            </a:r>
          </a:p>
        </p:txBody>
      </p:sp>
    </p:spTree>
    <p:extLst>
      <p:ext uri="{BB962C8B-B14F-4D97-AF65-F5344CB8AC3E}">
        <p14:creationId xmlns:p14="http://schemas.microsoft.com/office/powerpoint/2010/main" val="4057602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574" y="182251"/>
            <a:ext cx="6586797" cy="814552"/>
          </a:xfrm>
        </p:spPr>
        <p:txBody>
          <a:bodyPr>
            <a:normAutofit/>
          </a:bodyPr>
          <a:lstStyle/>
          <a:p>
            <a:r>
              <a:rPr lang="en-US" sz="2600" dirty="0"/>
              <a:t>Back Up Slides</a:t>
            </a:r>
            <a:endParaRPr lang="en-US" sz="2600" dirty="0">
              <a:solidFill>
                <a:schemeClr val="tx1"/>
              </a:solidFill>
            </a:endParaRPr>
          </a:p>
        </p:txBody>
      </p:sp>
      <p:sp>
        <p:nvSpPr>
          <p:cNvPr id="4" name="Content Placeholder 3"/>
          <p:cNvSpPr>
            <a:spLocks noGrp="1"/>
          </p:cNvSpPr>
          <p:nvPr>
            <p:ph idx="1"/>
          </p:nvPr>
        </p:nvSpPr>
        <p:spPr>
          <a:xfrm>
            <a:off x="174574" y="879551"/>
            <a:ext cx="8835698" cy="5595390"/>
          </a:xfrm>
        </p:spPr>
        <p:txBody>
          <a:bodyPr>
            <a:noAutofit/>
          </a:bodyPr>
          <a:lstStyle/>
          <a:p>
            <a:pPr fontAlgn="base"/>
            <a:r>
              <a:rPr lang="en-US" sz="1400" b="1" dirty="0"/>
              <a:t>Specific changes:</a:t>
            </a:r>
            <a:r>
              <a:rPr lang="en-US" sz="1400" dirty="0"/>
              <a:t>​</a:t>
            </a:r>
          </a:p>
          <a:p>
            <a:pPr fontAlgn="base"/>
            <a:r>
              <a:rPr lang="en-US" sz="1400" i="1" dirty="0" smtClean="0"/>
              <a:t>Internal </a:t>
            </a:r>
            <a:r>
              <a:rPr lang="en-US" sz="1400" i="1" dirty="0"/>
              <a:t>Coordination and Facilitation</a:t>
            </a:r>
            <a:r>
              <a:rPr lang="en-US" sz="1400" dirty="0"/>
              <a:t>​</a:t>
            </a:r>
          </a:p>
          <a:p>
            <a:pPr marL="171450" indent="-171450" fontAlgn="base">
              <a:buFont typeface="Arial" charset="0"/>
              <a:buChar char="•"/>
            </a:pPr>
            <a:r>
              <a:rPr lang="en-US" sz="1400" dirty="0"/>
              <a:t>Deleted: Support multiple IRCs and CTRs aligned with the IRI subject area.​</a:t>
            </a:r>
          </a:p>
          <a:p>
            <a:pPr fontAlgn="base"/>
            <a:r>
              <a:rPr lang="en-US" sz="1400" dirty="0"/>
              <a:t>Did not score well in team ratings; Majority felt that all IRIs do not need to explicitly do this​</a:t>
            </a:r>
          </a:p>
          <a:p>
            <a:pPr marL="171450" indent="-171450" fontAlgn="base">
              <a:buFont typeface="Arial" charset="0"/>
              <a:buChar char="•"/>
            </a:pPr>
            <a:r>
              <a:rPr lang="en-US" sz="1400" dirty="0"/>
              <a:t>Deleted: Be inclusive organizations that strive to serve all faculty working in the research theme.​</a:t>
            </a:r>
          </a:p>
          <a:p>
            <a:pPr fontAlgn="base"/>
            <a:r>
              <a:rPr lang="en-US" sz="1400" dirty="0"/>
              <a:t>Did not score well in team ratings.  The EVPR office continues to hope IRIs will strive to be inclusive, but we understand that it is not always possible in the time and resource constrained world in which we operate.​</a:t>
            </a:r>
          </a:p>
          <a:p>
            <a:pPr fontAlgn="base"/>
            <a:r>
              <a:rPr lang="en-US" sz="1400" i="1" dirty="0"/>
              <a:t>External Partnerships and Thought Leadership</a:t>
            </a:r>
            <a:r>
              <a:rPr lang="en-US" sz="1400" dirty="0"/>
              <a:t>​</a:t>
            </a:r>
          </a:p>
          <a:p>
            <a:pPr marL="171450" indent="-171450" fontAlgn="base">
              <a:buFont typeface="Arial" charset="0"/>
              <a:buChar char="•"/>
            </a:pPr>
            <a:r>
              <a:rPr lang="en-US" sz="1400" dirty="0"/>
              <a:t>Reworded 8 to be more explicit based on group 3 input: Coordinate with GTRC, EI2 and Government Relations on (</a:t>
            </a:r>
            <a:r>
              <a:rPr lang="en-US" sz="1400" dirty="0" err="1"/>
              <a:t>i</a:t>
            </a:r>
            <a:r>
              <a:rPr lang="en-US" sz="1400" dirty="0"/>
              <a:t>) research and development, (ii) technology commercialization, and (iii) economic development and entrepreneurship​</a:t>
            </a:r>
          </a:p>
          <a:p>
            <a:pPr fontAlgn="base"/>
            <a:r>
              <a:rPr lang="en-US" sz="1400" dirty="0"/>
              <a:t>Was: Coordinate with GTRC and EI2 on economic development activities.​</a:t>
            </a:r>
          </a:p>
          <a:p>
            <a:pPr fontAlgn="base"/>
            <a:r>
              <a:rPr lang="en-US" sz="1400" i="1" dirty="0"/>
              <a:t>Resource and Facility Management</a:t>
            </a:r>
            <a:r>
              <a:rPr lang="en-US" sz="1400" dirty="0"/>
              <a:t>​</a:t>
            </a:r>
          </a:p>
          <a:p>
            <a:pPr marL="171450" indent="-171450" fontAlgn="base">
              <a:buFont typeface="Arial" charset="0"/>
              <a:buChar char="•"/>
            </a:pPr>
            <a:r>
              <a:rPr lang="en-US" sz="1400" dirty="0" smtClean="0"/>
              <a:t>Reworded </a:t>
            </a:r>
            <a:r>
              <a:rPr lang="en-US" sz="1400" dirty="0"/>
              <a:t>9: Provide leadership and resources to facilitate the development of large-scale multi-investigator extramural grant proposals.  ​</a:t>
            </a:r>
          </a:p>
          <a:p>
            <a:pPr fontAlgn="base"/>
            <a:r>
              <a:rPr lang="en-US" sz="1400" dirty="0"/>
              <a:t>Was: Provide </a:t>
            </a:r>
            <a:r>
              <a:rPr lang="en-US" sz="1400" u="sng" dirty="0"/>
              <a:t>staff support and other resources</a:t>
            </a:r>
            <a:r>
              <a:rPr lang="en-US" sz="1400" dirty="0"/>
              <a:t> to facilitate the development of large-scale multi-investigator extramural grant proposals​</a:t>
            </a:r>
          </a:p>
          <a:p>
            <a:pPr marL="171450" indent="-171450" fontAlgn="base">
              <a:buFont typeface="Arial" charset="0"/>
              <a:buChar char="•"/>
            </a:pPr>
            <a:r>
              <a:rPr lang="en-US" sz="1400" dirty="0"/>
              <a:t>Deleted: Facilitate use of shared (personnel and physical) resources ​</a:t>
            </a:r>
          </a:p>
          <a:p>
            <a:pPr fontAlgn="base"/>
            <a:r>
              <a:rPr lang="en-US" sz="1400" dirty="0"/>
              <a:t>Believe this is superfluous to 9 and 10.​</a:t>
            </a:r>
          </a:p>
          <a:p>
            <a:pPr marL="171450" indent="-171450" fontAlgn="base">
              <a:buFont typeface="Arial" charset="0"/>
              <a:buChar char="•"/>
            </a:pPr>
            <a:r>
              <a:rPr lang="en-US" sz="1400" dirty="0"/>
              <a:t>Deleted: Provide seed funding opportunities for new research ideas****​</a:t>
            </a:r>
            <a:endParaRPr lang="en-US" sz="1400" dirty="0" smtClean="0"/>
          </a:p>
          <a:p>
            <a:pPr fontAlgn="base"/>
            <a:r>
              <a:rPr lang="en-US" sz="1400" dirty="0" smtClean="0"/>
              <a:t>Believe this is non-explicitly covered under objective 4.</a:t>
            </a:r>
          </a:p>
          <a:p>
            <a:pPr fontAlgn="base"/>
            <a:r>
              <a:rPr lang="en-US" sz="4000" dirty="0" smtClean="0"/>
              <a:t> </a:t>
            </a:r>
            <a:endParaRPr lang="en-US" sz="4000" dirty="0"/>
          </a:p>
        </p:txBody>
      </p:sp>
    </p:spTree>
    <p:extLst>
      <p:ext uri="{BB962C8B-B14F-4D97-AF65-F5344CB8AC3E}">
        <p14:creationId xmlns:p14="http://schemas.microsoft.com/office/powerpoint/2010/main" val="20743242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6987</TotalTime>
  <Words>1663</Words>
  <Application>Microsoft Macintosh PowerPoint</Application>
  <PresentationFormat>On-screen Show (4:3)</PresentationFormat>
  <Paragraphs>564</Paragraphs>
  <Slides>49</Slides>
  <Notes>41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Arial</vt:lpstr>
      <vt:lpstr>Calibri</vt:lpstr>
      <vt:lpstr>Calibri Light</vt:lpstr>
      <vt:lpstr>Wingdings</vt:lpstr>
      <vt:lpstr>Office Theme</vt:lpstr>
      <vt:lpstr>IPaT Fall Town Hall</vt:lpstr>
      <vt:lpstr>Welcome: Chris Jones Associate VP for Research  IRI 2.0 and CODA Update </vt:lpstr>
      <vt:lpstr>IRI 2.0 + CODA Update</vt:lpstr>
      <vt:lpstr>IRI 1.0</vt:lpstr>
      <vt:lpstr>IRI 1.1 – Circa 2014 (14 points)</vt:lpstr>
      <vt:lpstr>DRAFT IRI 2.0</vt:lpstr>
      <vt:lpstr>Draft IRI 2.0 – Circa 2017 (10 Points)</vt:lpstr>
      <vt:lpstr>CODA Update</vt:lpstr>
      <vt:lpstr>Back Up Slides</vt:lpstr>
      <vt:lpstr>IPaT Highlights</vt:lpstr>
      <vt:lpstr>IPaT Highlights</vt:lpstr>
      <vt:lpstr>IPaT Highlights</vt:lpstr>
      <vt:lpstr>IPaT Highlights</vt:lpstr>
      <vt:lpstr>IPaT Highlights</vt:lpstr>
      <vt:lpstr>IPaT Highlights</vt:lpstr>
      <vt:lpstr>IPaT Highlights</vt:lpstr>
      <vt:lpstr>IPaT Highlights</vt:lpstr>
      <vt:lpstr>GVU / IPaT Research &amp; Engagement Grants</vt:lpstr>
      <vt:lpstr>CTPHD (Pediatric) Seed Grants</vt:lpstr>
      <vt:lpstr>Geisinger Health System Seed Grant Program</vt:lpstr>
      <vt:lpstr>Strategic Planning: Overview</vt:lpstr>
      <vt:lpstr>Strategic Planning: Overview</vt:lpstr>
      <vt:lpstr>Core Values</vt:lpstr>
      <vt:lpstr>Core Values</vt:lpstr>
      <vt:lpstr>Core Values</vt:lpstr>
      <vt:lpstr>Core Values</vt:lpstr>
      <vt:lpstr>Core Values</vt:lpstr>
      <vt:lpstr>Core Values</vt:lpstr>
      <vt:lpstr>IPaT’s Vision</vt:lpstr>
      <vt:lpstr>IPaT’s Mission</vt:lpstr>
      <vt:lpstr>Key IPaT Priorities</vt:lpstr>
      <vt:lpstr>IPaT Research Priorities</vt:lpstr>
      <vt:lpstr>IPaT Research Priorities</vt:lpstr>
      <vt:lpstr>Life Long Health and Wellbeing</vt:lpstr>
      <vt:lpstr>Smart Cities and Healthy Communities</vt:lpstr>
      <vt:lpstr>Platforms and Services for  Socio-Technical Systems</vt:lpstr>
      <vt:lpstr>Shaping the Human Technology Frontier</vt:lpstr>
      <vt:lpstr>IPaT Research Priorities</vt:lpstr>
      <vt:lpstr>Thursday Think Tanks</vt:lpstr>
      <vt:lpstr>Thursday Think Tank Schedule     (Thurs, 3:30-5pm)</vt:lpstr>
      <vt:lpstr>IPaT Strategic Partnerships </vt:lpstr>
      <vt:lpstr>IPaT Strategic Partnerships</vt:lpstr>
      <vt:lpstr>Convergence Innovation Competition</vt:lpstr>
      <vt:lpstr>IPaT’s 3T Approach</vt:lpstr>
      <vt:lpstr>Breakout Groups</vt:lpstr>
      <vt:lpstr>IPaT Fall Schedule</vt:lpstr>
      <vt:lpstr>What Can You Find Out  at the IPaT All Hands Mtg  on September 23rd?</vt:lpstr>
      <vt:lpstr>New on the IPaT website</vt:lpstr>
      <vt:lpstr>Ed Price</vt:lpstr>
    </vt:vector>
  </TitlesOfParts>
  <Company>Georgia Institute of Technology</Company>
  <LinksUpToDate>false</LinksUpToDate>
  <SharedDoc>false</SharedDoc>
  <HyperlinksChanged>false</HyperlinksChanged>
  <AppVersion>15.0022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Perez, Raul N</dc:creator>
  <cp:lastModifiedBy>Powell, Alyson Y</cp:lastModifiedBy>
  <cp:revision>91</cp:revision>
  <dcterms:created xsi:type="dcterms:W3CDTF">2016-08-29T15:33:34Z</dcterms:created>
  <dcterms:modified xsi:type="dcterms:W3CDTF">2016-09-06T15:23:11Z</dcterms:modified>
</cp:coreProperties>
</file>